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notesSlides/notesSlide2.xml" ContentType="application/vnd.openxmlformats-officedocument.presentationml.notesSlide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Default Extension="png" ContentType="image/png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slideLayouts/slideLayout12.xml" ContentType="application/vnd.openxmlformats-officedocument.presentationml.slideLayout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Default Extension="gif" ContentType="image/gif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22" y="-96"/>
      </p:cViewPr>
      <p:guideLst>
        <p:guide orient="horz" pos="2160"/>
        <p:guide pos="38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2019/11/27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1.jpeg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0.xml"/><Relationship Id="rId9" Type="http://schemas.openxmlformats.org/officeDocument/2006/relationships/tags" Target="../tags/tag12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image" Target="../media/image1.jpe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63.xm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2" Type="http://schemas.openxmlformats.org/officeDocument/2006/relationships/tags" Target="../tags/tag179.xml"/><Relationship Id="rId16" Type="http://schemas.openxmlformats.org/officeDocument/2006/relationships/slideMaster" Target="../slideMasters/slideMaster2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10" Type="http://schemas.openxmlformats.org/officeDocument/2006/relationships/tags" Target="../tags/tag238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2" Type="http://schemas.openxmlformats.org/officeDocument/2006/relationships/tags" Target="../tags/tag248.xml"/><Relationship Id="rId16" Type="http://schemas.openxmlformats.org/officeDocument/2006/relationships/slideMaster" Target="../slideMasters/slideMaster2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exels-photo-374018[1]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>
            <a:lum bright="18000"/>
          </a:blip>
          <a:stretch>
            <a:fillRect/>
          </a:stretch>
        </p:blipFill>
        <p:spPr>
          <a:xfrm>
            <a:off x="-1905" y="-17145"/>
            <a:ext cx="12195175" cy="6892925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2196465" y="1267460"/>
            <a:ext cx="7821295" cy="3549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1864360" y="1028065"/>
            <a:ext cx="8474710" cy="4027805"/>
          </a:xfrm>
          <a:prstGeom prst="rect">
            <a:avLst/>
          </a:prstGeom>
          <a:noFill/>
          <a:ln w="22225">
            <a:solidFill>
              <a:srgbClr val="2A7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3015615" y="2222501"/>
            <a:ext cx="6433186" cy="910357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3015615" y="3569970"/>
            <a:ext cx="6433186" cy="67945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 rot="10800000">
            <a:off x="14605" y="6087745"/>
            <a:ext cx="384810" cy="768985"/>
            <a:chOff x="17618" y="404"/>
            <a:chExt cx="1224" cy="2445"/>
          </a:xfrm>
        </p:grpSpPr>
        <p:cxnSp>
          <p:nvCxnSpPr>
            <p:cNvPr id="8" name="直接连接符 7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rgbClr val="2A7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rgbClr val="2A7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35" y="1858645"/>
            <a:ext cx="12192301" cy="3140710"/>
            <a:chOff x="-635" y="1858645"/>
            <a:chExt cx="12192301" cy="3140710"/>
          </a:xfrm>
        </p:grpSpPr>
        <p:pic>
          <p:nvPicPr>
            <p:cNvPr id="10" name="图片 9" descr="pexels-photo-323705[1]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-635" y="1858645"/>
              <a:ext cx="3980180" cy="314071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4116157" y="2177143"/>
              <a:ext cx="8075509" cy="23077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63721" y="2682241"/>
            <a:ext cx="5874384" cy="829308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363720" y="3547773"/>
            <a:ext cx="5874384" cy="1038923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all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 rot="10800000">
            <a:off x="14605" y="6087745"/>
            <a:ext cx="384810" cy="768985"/>
            <a:chOff x="17618" y="404"/>
            <a:chExt cx="1224" cy="2445"/>
          </a:xfrm>
        </p:grpSpPr>
        <p:cxnSp>
          <p:nvCxnSpPr>
            <p:cNvPr id="9" name="直接连接符 8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 rot="10800000">
            <a:off x="14605" y="6087745"/>
            <a:ext cx="384810" cy="768985"/>
            <a:chOff x="17618" y="404"/>
            <a:chExt cx="1224" cy="2445"/>
          </a:xfrm>
        </p:grpSpPr>
        <p:cxnSp>
          <p:nvCxnSpPr>
            <p:cNvPr id="16" name="直接连接符 1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深海小鱼"/>
          <p:cNvGrpSpPr/>
          <p:nvPr userDrawn="1">
            <p:custDataLst>
              <p:tags r:id="rId1"/>
            </p:custDataLst>
          </p:nvPr>
        </p:nvGrpSpPr>
        <p:grpSpPr>
          <a:xfrm>
            <a:off x="9206865" y="713740"/>
            <a:ext cx="2764790" cy="4876165"/>
            <a:chOff x="13001" y="1204"/>
            <a:chExt cx="4354" cy="7679"/>
          </a:xfrm>
        </p:grpSpPr>
        <p:cxnSp>
          <p:nvCxnSpPr>
            <p:cNvPr id="7" name="直接连接符 6"/>
            <p:cNvCxnSpPr/>
            <p:nvPr>
              <p:custDataLst>
                <p:tags r:id="rId6"/>
              </p:custDataLst>
            </p:nvPr>
          </p:nvCxnSpPr>
          <p:spPr>
            <a:xfrm flipH="1">
              <a:off x="13948" y="12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 flipH="1">
              <a:off x="13001" y="4601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 flipH="1">
              <a:off x="16743" y="8369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9"/>
              </p:custDataLst>
            </p:nvPr>
          </p:nvCxnSpPr>
          <p:spPr>
            <a:xfrm flipH="1">
              <a:off x="15107" y="5570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 rot="10800000">
            <a:off x="14605" y="6087745"/>
            <a:ext cx="384810" cy="768985"/>
            <a:chOff x="17618" y="404"/>
            <a:chExt cx="1224" cy="2445"/>
          </a:xfrm>
        </p:grpSpPr>
        <p:cxnSp>
          <p:nvCxnSpPr>
            <p:cNvPr id="9" name="直接连接符 8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2019/11/27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 rot="10800000">
            <a:off x="14605" y="6087745"/>
            <a:ext cx="384810" cy="768985"/>
            <a:chOff x="17618" y="404"/>
            <a:chExt cx="1224" cy="2445"/>
          </a:xfrm>
        </p:grpSpPr>
        <p:cxnSp>
          <p:nvCxnSpPr>
            <p:cNvPr id="13" name="直接连接符 1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 rot="10800000">
            <a:off x="14605" y="6087745"/>
            <a:ext cx="384810" cy="768985"/>
            <a:chOff x="17618" y="404"/>
            <a:chExt cx="1224" cy="2445"/>
          </a:xfrm>
        </p:grpSpPr>
        <p:cxnSp>
          <p:nvCxnSpPr>
            <p:cNvPr id="13" name="直接连接符 12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-1905" y="-17145"/>
            <a:ext cx="12195175" cy="6892925"/>
            <a:chOff x="-1905" y="-17145"/>
            <a:chExt cx="12195175" cy="6892925"/>
          </a:xfrm>
        </p:grpSpPr>
        <p:pic>
          <p:nvPicPr>
            <p:cNvPr id="7" name="图片 6" descr="pexels-photo-374018[1]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>
              <a:lum bright="18000"/>
            </a:blip>
            <a:stretch>
              <a:fillRect/>
            </a:stretch>
          </p:blipFill>
          <p:spPr>
            <a:xfrm>
              <a:off x="-1905" y="-17145"/>
              <a:ext cx="12195175" cy="6892925"/>
            </a:xfrm>
            <a:prstGeom prst="rect">
              <a:avLst/>
            </a:prstGeom>
          </p:spPr>
        </p:pic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2196465" y="1267460"/>
              <a:ext cx="7821295" cy="3549650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>
              <p:custDataLst>
                <p:tags r:id="rId9"/>
              </p:custDataLst>
            </p:nvPr>
          </p:nvCxnSpPr>
          <p:spPr>
            <a:xfrm>
              <a:off x="2579370" y="3342005"/>
              <a:ext cx="7063105" cy="304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>
              <p:custDataLst>
                <p:tags r:id="rId10"/>
              </p:custDataLst>
            </p:nvPr>
          </p:nvSpPr>
          <p:spPr>
            <a:xfrm>
              <a:off x="1864360" y="1028065"/>
              <a:ext cx="8474710" cy="4027805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849880" y="1939925"/>
            <a:ext cx="6492240" cy="1256030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849881" y="3455037"/>
            <a:ext cx="6492239" cy="892642"/>
          </a:xfrm>
        </p:spPr>
        <p:txBody>
          <a:bodyPr lIns="90170" tIns="46990" rIns="90170" bIns="4699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 rot="10800000">
            <a:off x="14605" y="6087745"/>
            <a:ext cx="384810" cy="768985"/>
            <a:chOff x="17618" y="404"/>
            <a:chExt cx="1224" cy="2445"/>
          </a:xfrm>
        </p:grpSpPr>
        <p:cxnSp>
          <p:nvCxnSpPr>
            <p:cNvPr id="12" name="直接连接符 1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682625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249873" y="273050"/>
            <a:ext cx="11692255" cy="6311900"/>
            <a:chOff x="318135" y="273050"/>
            <a:chExt cx="11692255" cy="6311900"/>
          </a:xfrm>
        </p:grpSpPr>
        <p:sp>
          <p:nvSpPr>
            <p:cNvPr id="6" name="矩形 5"/>
            <p:cNvSpPr/>
            <p:nvPr userDrawn="1">
              <p:custDataLst>
                <p:tags r:id="rId7"/>
              </p:custDataLst>
            </p:nvPr>
          </p:nvSpPr>
          <p:spPr>
            <a:xfrm>
              <a:off x="318135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8" name="组合 7"/>
            <p:cNvGrpSpPr/>
            <p:nvPr userDrawn="1"/>
          </p:nvGrpSpPr>
          <p:grpSpPr>
            <a:xfrm rot="10800000">
              <a:off x="318135" y="5811520"/>
              <a:ext cx="384810" cy="768985"/>
              <a:chOff x="17618" y="404"/>
              <a:chExt cx="1224" cy="2445"/>
            </a:xfrm>
          </p:grpSpPr>
          <p:cxnSp>
            <p:nvCxnSpPr>
              <p:cNvPr id="36" name="直接连接符 35"/>
              <p:cNvCxnSpPr/>
              <p:nvPr userDrawn="1">
                <p:custDataLst>
                  <p:tags r:id="rId12"/>
                </p:custDataLst>
              </p:nvPr>
            </p:nvCxnSpPr>
            <p:spPr>
              <a:xfrm flipH="1">
                <a:off x="17618" y="404"/>
                <a:ext cx="1224" cy="10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 userDrawn="1">
                <p:custDataLst>
                  <p:tags r:id="rId13"/>
                </p:custDataLst>
              </p:nvPr>
            </p:nvCxnSpPr>
            <p:spPr>
              <a:xfrm flipH="1">
                <a:off x="18230" y="1109"/>
                <a:ext cx="612" cy="515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 userDrawn="1">
                <p:custDataLst>
                  <p:tags r:id="rId14"/>
                </p:custDataLst>
              </p:nvPr>
            </p:nvCxnSpPr>
            <p:spPr>
              <a:xfrm flipH="1">
                <a:off x="18230" y="2335"/>
                <a:ext cx="612" cy="51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15"/>
                </p:custDataLst>
              </p:nvPr>
            </p:nvCxnSpPr>
            <p:spPr>
              <a:xfrm flipH="1">
                <a:off x="17618" y="1624"/>
                <a:ext cx="1224" cy="1029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 userDrawn="1"/>
          </p:nvGrpSpPr>
          <p:grpSpPr>
            <a:xfrm rot="10800000" flipH="1">
              <a:off x="11625580" y="309880"/>
              <a:ext cx="384810" cy="768985"/>
              <a:chOff x="17618" y="404"/>
              <a:chExt cx="1224" cy="2445"/>
            </a:xfrm>
          </p:grpSpPr>
          <p:cxnSp>
            <p:nvCxnSpPr>
              <p:cNvPr id="10" name="直接连接符 9"/>
              <p:cNvCxnSpPr/>
              <p:nvPr userDrawn="1">
                <p:custDataLst>
                  <p:tags r:id="rId8"/>
                </p:custDataLst>
              </p:nvPr>
            </p:nvCxnSpPr>
            <p:spPr>
              <a:xfrm flipH="1">
                <a:off x="17618" y="404"/>
                <a:ext cx="1224" cy="10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>
                <p:custDataLst>
                  <p:tags r:id="rId9"/>
                </p:custDataLst>
              </p:nvPr>
            </p:nvCxnSpPr>
            <p:spPr>
              <a:xfrm flipH="1">
                <a:off x="18230" y="1109"/>
                <a:ext cx="612" cy="515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>
                <p:custDataLst>
                  <p:tags r:id="rId10"/>
                </p:custDataLst>
              </p:nvPr>
            </p:nvCxnSpPr>
            <p:spPr>
              <a:xfrm flipH="1">
                <a:off x="18230" y="2335"/>
                <a:ext cx="612" cy="51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>
                <p:custDataLst>
                  <p:tags r:id="rId11"/>
                </p:custDataLst>
              </p:nvPr>
            </p:nvCxnSpPr>
            <p:spPr>
              <a:xfrm flipH="1">
                <a:off x="17618" y="1624"/>
                <a:ext cx="1224" cy="1029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540" y="-3810"/>
            <a:ext cx="4823460" cy="686562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 rot="10800000">
            <a:off x="14605" y="6087745"/>
            <a:ext cx="384810" cy="768985"/>
            <a:chOff x="17618" y="404"/>
            <a:chExt cx="1224" cy="2445"/>
          </a:xfrm>
        </p:grpSpPr>
        <p:cxnSp>
          <p:nvCxnSpPr>
            <p:cNvPr id="15" name="直接连接符 1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-19685"/>
            <a:ext cx="12191365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0" name="组合 9"/>
          <p:cNvGrpSpPr/>
          <p:nvPr userDrawn="1">
            <p:custDataLst>
              <p:tags r:id="rId8"/>
            </p:custDataLst>
          </p:nvPr>
        </p:nvGrpSpPr>
        <p:grpSpPr>
          <a:xfrm rot="10800000" flipH="1" flipV="1">
            <a:off x="11806555" y="-35560"/>
            <a:ext cx="384810" cy="768985"/>
            <a:chOff x="17618" y="404"/>
            <a:chExt cx="1224" cy="2445"/>
          </a:xfrm>
        </p:grpSpPr>
        <p:cxnSp>
          <p:nvCxnSpPr>
            <p:cNvPr id="12" name="直接连接符 11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4445" y="5029200"/>
            <a:ext cx="12191365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8" name="组合 7"/>
          <p:cNvGrpSpPr/>
          <p:nvPr userDrawn="1">
            <p:custDataLst>
              <p:tags r:id="rId8"/>
            </p:custDataLst>
          </p:nvPr>
        </p:nvGrpSpPr>
        <p:grpSpPr>
          <a:xfrm rot="10800000">
            <a:off x="4445" y="203200"/>
            <a:ext cx="384810" cy="768985"/>
            <a:chOff x="17618" y="404"/>
            <a:chExt cx="1224" cy="2445"/>
          </a:xfrm>
        </p:grpSpPr>
        <p:cxnSp>
          <p:nvCxnSpPr>
            <p:cNvPr id="36" name="直接连接符 35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17618" y="404"/>
              <a:ext cx="1224" cy="1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18230" y="1109"/>
              <a:ext cx="612" cy="5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18230" y="2335"/>
              <a:ext cx="612" cy="5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17618" y="1624"/>
              <a:ext cx="1224" cy="102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0" y="6059805"/>
            <a:ext cx="12191365" cy="768985"/>
            <a:chOff x="0" y="6059805"/>
            <a:chExt cx="12191365" cy="768985"/>
          </a:xfrm>
        </p:grpSpPr>
        <p:grpSp>
          <p:nvGrpSpPr>
            <p:cNvPr id="8" name="组合 7"/>
            <p:cNvGrpSpPr/>
            <p:nvPr userDrawn="1"/>
          </p:nvGrpSpPr>
          <p:grpSpPr>
            <a:xfrm rot="10800000">
              <a:off x="0" y="6059805"/>
              <a:ext cx="384810" cy="768985"/>
              <a:chOff x="17618" y="404"/>
              <a:chExt cx="1224" cy="2445"/>
            </a:xfrm>
          </p:grpSpPr>
          <p:cxnSp>
            <p:nvCxnSpPr>
              <p:cNvPr id="36" name="直接连接符 35"/>
              <p:cNvCxnSpPr/>
              <p:nvPr userDrawn="1">
                <p:custDataLst>
                  <p:tags r:id="rId15"/>
                </p:custDataLst>
              </p:nvPr>
            </p:nvCxnSpPr>
            <p:spPr>
              <a:xfrm flipH="1">
                <a:off x="17618" y="404"/>
                <a:ext cx="1224" cy="10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 userDrawn="1">
                <p:custDataLst>
                  <p:tags r:id="rId16"/>
                </p:custDataLst>
              </p:nvPr>
            </p:nvCxnSpPr>
            <p:spPr>
              <a:xfrm flipH="1">
                <a:off x="18230" y="1109"/>
                <a:ext cx="612" cy="515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 userDrawn="1">
                <p:custDataLst>
                  <p:tags r:id="rId17"/>
                </p:custDataLst>
              </p:nvPr>
            </p:nvCxnSpPr>
            <p:spPr>
              <a:xfrm flipH="1">
                <a:off x="18230" y="2335"/>
                <a:ext cx="612" cy="51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18"/>
                </p:custDataLst>
              </p:nvPr>
            </p:nvCxnSpPr>
            <p:spPr>
              <a:xfrm flipH="1">
                <a:off x="17618" y="1624"/>
                <a:ext cx="1224" cy="1029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 userDrawn="1"/>
          </p:nvGrpSpPr>
          <p:grpSpPr>
            <a:xfrm rot="10800000" flipH="1">
              <a:off x="11806555" y="6059805"/>
              <a:ext cx="384810" cy="768985"/>
              <a:chOff x="17618" y="404"/>
              <a:chExt cx="1224" cy="2445"/>
            </a:xfrm>
          </p:grpSpPr>
          <p:cxnSp>
            <p:nvCxnSpPr>
              <p:cNvPr id="12" name="直接连接符 11"/>
              <p:cNvCxnSpPr/>
              <p:nvPr userDrawn="1">
                <p:custDataLst>
                  <p:tags r:id="rId11"/>
                </p:custDataLst>
              </p:nvPr>
            </p:nvCxnSpPr>
            <p:spPr>
              <a:xfrm flipH="1">
                <a:off x="17618" y="404"/>
                <a:ext cx="1224" cy="10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 userDrawn="1">
                <p:custDataLst>
                  <p:tags r:id="rId12"/>
                </p:custDataLst>
              </p:nvPr>
            </p:nvCxnSpPr>
            <p:spPr>
              <a:xfrm flipH="1">
                <a:off x="18230" y="1109"/>
                <a:ext cx="612" cy="515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 userDrawn="1">
                <p:custDataLst>
                  <p:tags r:id="rId13"/>
                </p:custDataLst>
              </p:nvPr>
            </p:nvCxnSpPr>
            <p:spPr>
              <a:xfrm flipH="1">
                <a:off x="18230" y="2335"/>
                <a:ext cx="612" cy="51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14"/>
                </p:custDataLst>
              </p:nvPr>
            </p:nvCxnSpPr>
            <p:spPr>
              <a:xfrm flipH="1">
                <a:off x="17618" y="1624"/>
                <a:ext cx="1224" cy="1029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1270"/>
            <a:ext cx="1219136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1905" y="959485"/>
            <a:ext cx="12192635" cy="493903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-1905" y="3205480"/>
            <a:ext cx="12192635" cy="768985"/>
            <a:chOff x="-1905" y="3205480"/>
            <a:chExt cx="12192635" cy="768985"/>
          </a:xfrm>
        </p:grpSpPr>
        <p:grpSp>
          <p:nvGrpSpPr>
            <p:cNvPr id="6" name="组合 5"/>
            <p:cNvGrpSpPr/>
            <p:nvPr userDrawn="1"/>
          </p:nvGrpSpPr>
          <p:grpSpPr>
            <a:xfrm rot="10800000">
              <a:off x="-1905" y="3205480"/>
              <a:ext cx="384810" cy="768985"/>
              <a:chOff x="17618" y="404"/>
              <a:chExt cx="1224" cy="2445"/>
            </a:xfrm>
          </p:grpSpPr>
          <p:cxnSp>
            <p:nvCxnSpPr>
              <p:cNvPr id="36" name="直接连接符 35"/>
              <p:cNvCxnSpPr/>
              <p:nvPr userDrawn="1">
                <p:custDataLst>
                  <p:tags r:id="rId12"/>
                </p:custDataLst>
              </p:nvPr>
            </p:nvCxnSpPr>
            <p:spPr>
              <a:xfrm flipH="1">
                <a:off x="17618" y="404"/>
                <a:ext cx="1224" cy="10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 userDrawn="1">
                <p:custDataLst>
                  <p:tags r:id="rId13"/>
                </p:custDataLst>
              </p:nvPr>
            </p:nvCxnSpPr>
            <p:spPr>
              <a:xfrm flipH="1">
                <a:off x="18230" y="1109"/>
                <a:ext cx="612" cy="515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 userDrawn="1">
                <p:custDataLst>
                  <p:tags r:id="rId14"/>
                </p:custDataLst>
              </p:nvPr>
            </p:nvCxnSpPr>
            <p:spPr>
              <a:xfrm flipH="1">
                <a:off x="18230" y="2335"/>
                <a:ext cx="612" cy="51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15"/>
                </p:custDataLst>
              </p:nvPr>
            </p:nvCxnSpPr>
            <p:spPr>
              <a:xfrm flipH="1">
                <a:off x="17618" y="1624"/>
                <a:ext cx="1224" cy="1029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 userDrawn="1"/>
          </p:nvGrpSpPr>
          <p:grpSpPr>
            <a:xfrm rot="10800000" flipH="1">
              <a:off x="11805920" y="3205480"/>
              <a:ext cx="384810" cy="768985"/>
              <a:chOff x="17618" y="404"/>
              <a:chExt cx="1224" cy="2445"/>
            </a:xfrm>
          </p:grpSpPr>
          <p:cxnSp>
            <p:nvCxnSpPr>
              <p:cNvPr id="10" name="直接连接符 9"/>
              <p:cNvCxnSpPr/>
              <p:nvPr userDrawn="1">
                <p:custDataLst>
                  <p:tags r:id="rId8"/>
                </p:custDataLst>
              </p:nvPr>
            </p:nvCxnSpPr>
            <p:spPr>
              <a:xfrm flipH="1">
                <a:off x="17618" y="404"/>
                <a:ext cx="1224" cy="10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>
                <p:custDataLst>
                  <p:tags r:id="rId9"/>
                </p:custDataLst>
              </p:nvPr>
            </p:nvCxnSpPr>
            <p:spPr>
              <a:xfrm flipH="1">
                <a:off x="18230" y="1109"/>
                <a:ext cx="612" cy="515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>
                <p:custDataLst>
                  <p:tags r:id="rId10"/>
                </p:custDataLst>
              </p:nvPr>
            </p:nvCxnSpPr>
            <p:spPr>
              <a:xfrm flipH="1">
                <a:off x="18230" y="2335"/>
                <a:ext cx="612" cy="51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>
                <p:custDataLst>
                  <p:tags r:id="rId11"/>
                </p:custDataLst>
              </p:nvPr>
            </p:nvCxnSpPr>
            <p:spPr>
              <a:xfrm flipH="1">
                <a:off x="17618" y="1624"/>
                <a:ext cx="1224" cy="1029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49995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73595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2019/11/27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6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5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7" Type="http://schemas.openxmlformats.org/officeDocument/2006/relationships/image" Target="../media/image3.png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slideLayout" Target="../slideLayouts/slideLayout17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5" Type="http://schemas.openxmlformats.org/officeDocument/2006/relationships/tags" Target="../tags/tag270.xml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8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10" Type="http://schemas.openxmlformats.org/officeDocument/2006/relationships/tags" Target="../tags/tag288.xml"/><Relationship Id="rId19" Type="http://schemas.openxmlformats.org/officeDocument/2006/relationships/image" Target="../media/image3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5" Type="http://schemas.openxmlformats.org/officeDocument/2006/relationships/tags" Target="../tags/tag301.xml"/><Relationship Id="rId15" Type="http://schemas.openxmlformats.org/officeDocument/2006/relationships/image" Target="../media/image3.png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0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69882" y="1527196"/>
            <a:ext cx="10852237" cy="899167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西安高新科技职业学院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1190" y="127000"/>
            <a:ext cx="1152525" cy="115252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11487" y="2979441"/>
            <a:ext cx="10852237" cy="899167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FFFF00"/>
                </a:solidFill>
              </a:rPr>
              <a:t>诊改工作汇报</a:t>
            </a: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79425" y="4859655"/>
            <a:ext cx="10852150" cy="508000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2019.12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" y="37147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（四）编制方案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4538" y="200025"/>
            <a:ext cx="4833937" cy="610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042988" y="1757362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2017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年根据省教育厅要求，学院起草了</a:t>
            </a:r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内部质量保证体系建设规划</a:t>
            </a:r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和 </a:t>
            </a:r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内</a:t>
            </a:r>
          </a:p>
          <a:p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部质量保证体系建设与运行实施方案</a:t>
            </a:r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，方案</a:t>
            </a:r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2019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年获得省教育厅审核通过。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0" y="1885950"/>
            <a:ext cx="4429125" cy="4329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787" y="228601"/>
            <a:ext cx="371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（五）健全体系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8787" y="1143000"/>
            <a:ext cx="232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</a:rPr>
              <a:t>“五横” 层面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57412" y="2028825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学院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81225" y="2824162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专业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0750" y="3633790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课程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14562" y="4457699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教师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24087" y="5281612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学生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3212" y="1095376"/>
            <a:ext cx="341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</a:rPr>
              <a:t>“五横” 层面打造两链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4575" y="1952625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学院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48388" y="2762248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专业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29337" y="3543300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课程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24574" y="4395786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教师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62675" y="5291137"/>
            <a:ext cx="1914525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学生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8029576" y="2200275"/>
            <a:ext cx="471487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558213" y="1971675"/>
            <a:ext cx="191452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1.</a:t>
            </a:r>
            <a:r>
              <a:rPr lang="zh-CN" altLang="en-US" dirty="0" smtClean="0">
                <a:solidFill>
                  <a:srgbClr val="FFFF00"/>
                </a:solidFill>
              </a:rPr>
              <a:t>学院目标链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2.</a:t>
            </a:r>
            <a:r>
              <a:rPr lang="zh-CN" altLang="en-US" dirty="0" smtClean="0">
                <a:solidFill>
                  <a:srgbClr val="FFFF00"/>
                </a:solidFill>
              </a:rPr>
              <a:t>学院标准链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8067676" y="2924175"/>
            <a:ext cx="471487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8062913" y="3705225"/>
            <a:ext cx="471487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8029576" y="4557713"/>
            <a:ext cx="471487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8067676" y="5410200"/>
            <a:ext cx="471487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53451" y="2738438"/>
            <a:ext cx="191452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1.</a:t>
            </a:r>
            <a:r>
              <a:rPr lang="zh-CN" altLang="en-US" dirty="0" smtClean="0">
                <a:solidFill>
                  <a:srgbClr val="FFFF00"/>
                </a:solidFill>
              </a:rPr>
              <a:t>专业目标链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2.</a:t>
            </a:r>
            <a:r>
              <a:rPr lang="zh-CN" altLang="en-US" dirty="0" smtClean="0">
                <a:solidFill>
                  <a:srgbClr val="FFFF00"/>
                </a:solidFill>
              </a:rPr>
              <a:t>专业标准链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39163" y="3524250"/>
            <a:ext cx="191452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1.</a:t>
            </a:r>
            <a:r>
              <a:rPr lang="zh-CN" altLang="en-US" dirty="0" smtClean="0">
                <a:solidFill>
                  <a:srgbClr val="FFFF00"/>
                </a:solidFill>
              </a:rPr>
              <a:t>课程目标链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2.</a:t>
            </a:r>
            <a:r>
              <a:rPr lang="zh-CN" altLang="en-US" dirty="0" smtClean="0">
                <a:solidFill>
                  <a:srgbClr val="FFFF00"/>
                </a:solidFill>
              </a:rPr>
              <a:t>课程标准链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520113" y="4362450"/>
            <a:ext cx="191452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1.</a:t>
            </a:r>
            <a:r>
              <a:rPr lang="zh-CN" altLang="en-US" dirty="0" smtClean="0">
                <a:solidFill>
                  <a:srgbClr val="FFFF00"/>
                </a:solidFill>
              </a:rPr>
              <a:t>教师目标链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2.</a:t>
            </a:r>
            <a:r>
              <a:rPr lang="zh-CN" altLang="en-US" dirty="0" smtClean="0">
                <a:solidFill>
                  <a:srgbClr val="FFFF00"/>
                </a:solidFill>
              </a:rPr>
              <a:t>教师标准链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586788" y="5272087"/>
            <a:ext cx="191452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1.</a:t>
            </a:r>
            <a:r>
              <a:rPr lang="zh-CN" altLang="en-US" dirty="0" smtClean="0">
                <a:solidFill>
                  <a:srgbClr val="FFFF00"/>
                </a:solidFill>
              </a:rPr>
              <a:t>学生目标链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2.</a:t>
            </a:r>
            <a:r>
              <a:rPr lang="zh-CN" altLang="en-US" dirty="0" smtClean="0">
                <a:solidFill>
                  <a:srgbClr val="FFFF00"/>
                </a:solidFill>
              </a:rPr>
              <a:t>学生标准链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87" y="228601"/>
            <a:ext cx="371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（五）健全体系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9388" y="87153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五纵系统找准定位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pic>
        <p:nvPicPr>
          <p:cNvPr id="10" name="图片 9" descr="C:\Users\xhtu\Documents\Tencent Files\379793276\FileRecv\MobileFile\Image\QD(L){FW%HV09}BK49%_G]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1846" y="1619331"/>
            <a:ext cx="7299643" cy="425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119187" y="1619935"/>
            <a:ext cx="27813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在董事会领导下的，职能部门各负其职，以质量生成为核心，全员参与的内部质量保证组织体系，各职能部门根据功能定位开展工作。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714375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+mn-ea"/>
              </a:rPr>
              <a:t>构建“</a:t>
            </a:r>
            <a:r>
              <a:rPr lang="en-US" altLang="zh-CN" sz="2800" dirty="0" smtClean="0">
                <a:solidFill>
                  <a:srgbClr val="FFFF00"/>
                </a:solidFill>
                <a:latin typeface="+mn-ea"/>
              </a:rPr>
              <a:t>8</a:t>
            </a:r>
            <a:r>
              <a:rPr lang="zh-CN" altLang="en-US" sz="2800" dirty="0" smtClean="0">
                <a:solidFill>
                  <a:srgbClr val="FFFF00"/>
                </a:solidFill>
                <a:latin typeface="+mn-ea"/>
              </a:rPr>
              <a:t>字型质量改进螺旋”</a:t>
            </a:r>
            <a:endParaRPr lang="zh-CN" altLang="en-US" sz="2800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3" name="图片 2" descr="C:\Users\xhtu\AppData\Roaming\Tencent\QQ\Temp\EAB936CC62B7438DA1DD918022E223C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762" y="1662111"/>
            <a:ext cx="6705601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5787" y="228601"/>
            <a:ext cx="371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（五）健全体系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910" y="1179872"/>
            <a:ext cx="32741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</a:rPr>
              <a:t>通过</a:t>
            </a:r>
            <a:r>
              <a:rPr lang="en-US" sz="2400" dirty="0" smtClean="0">
                <a:solidFill>
                  <a:srgbClr val="FFFF00"/>
                </a:solidFill>
              </a:rPr>
              <a:t>“</a:t>
            </a:r>
            <a:r>
              <a:rPr lang="zh-CN" altLang="en-US" sz="2400" dirty="0" smtClean="0">
                <a:solidFill>
                  <a:srgbClr val="FFFF00"/>
                </a:solidFill>
              </a:rPr>
              <a:t>目标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标准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设计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组织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实施（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监测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预警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改进）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诊断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学习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创新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存储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</a:rPr>
              <a:t>改进</a:t>
            </a:r>
            <a:r>
              <a:rPr lang="en-US" sz="2400" dirty="0" smtClean="0">
                <a:solidFill>
                  <a:srgbClr val="FFFF00"/>
                </a:solidFill>
              </a:rPr>
              <a:t>”</a:t>
            </a:r>
            <a:r>
              <a:rPr lang="zh-CN" altLang="en-US" sz="2400" dirty="0" smtClean="0">
                <a:solidFill>
                  <a:srgbClr val="FFFF00"/>
                </a:solidFill>
              </a:rPr>
              <a:t>的诊改过程，重点构建学院、专业、课程、教师、学生五个层面的</a:t>
            </a:r>
            <a:r>
              <a:rPr lang="en-US" sz="2400" dirty="0" smtClean="0">
                <a:solidFill>
                  <a:srgbClr val="FFFF00"/>
                </a:solidFill>
              </a:rPr>
              <a:t>“8</a:t>
            </a:r>
            <a:r>
              <a:rPr lang="zh-CN" altLang="en-US" sz="2400" dirty="0" smtClean="0">
                <a:solidFill>
                  <a:srgbClr val="FFFF00"/>
                </a:solidFill>
              </a:rPr>
              <a:t>字形</a:t>
            </a:r>
            <a:r>
              <a:rPr lang="en-US" sz="2400" dirty="0" smtClean="0">
                <a:solidFill>
                  <a:srgbClr val="FFFF00"/>
                </a:solidFill>
              </a:rPr>
              <a:t>”</a:t>
            </a:r>
            <a:r>
              <a:rPr lang="zh-CN" altLang="en-US" sz="2400" dirty="0" smtClean="0">
                <a:solidFill>
                  <a:srgbClr val="FFFF00"/>
                </a:solidFill>
              </a:rPr>
              <a:t>质量改进螺旋运行单元。</a:t>
            </a:r>
            <a:r>
              <a:rPr lang="en-US" sz="2400" dirty="0" smtClean="0">
                <a:solidFill>
                  <a:srgbClr val="FFFF00"/>
                </a:solidFill>
              </a:rPr>
              <a:t>“8</a:t>
            </a:r>
            <a:r>
              <a:rPr lang="zh-CN" altLang="en-US" sz="2400" dirty="0" smtClean="0">
                <a:solidFill>
                  <a:srgbClr val="FFFF00"/>
                </a:solidFill>
              </a:rPr>
              <a:t>字形</a:t>
            </a:r>
            <a:r>
              <a:rPr lang="en-US" sz="2400" dirty="0" smtClean="0">
                <a:solidFill>
                  <a:srgbClr val="FFFF00"/>
                </a:solidFill>
              </a:rPr>
              <a:t>”</a:t>
            </a:r>
            <a:r>
              <a:rPr lang="zh-CN" altLang="en-US" sz="2400" dirty="0" smtClean="0">
                <a:solidFill>
                  <a:srgbClr val="FFFF00"/>
                </a:solidFill>
              </a:rPr>
              <a:t>质量改进螺旋分大、小两个循环，大循环为一个诊改循环，小循环为实时监控循环。</a:t>
            </a:r>
          </a:p>
          <a:p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87" y="228601"/>
            <a:ext cx="371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（五）健全体系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3362" y="8572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质量文化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43113" y="1714500"/>
            <a:ext cx="26289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精神层质量文化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8349" y="2824162"/>
            <a:ext cx="26289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制度层质量文化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8351" y="3967163"/>
            <a:ext cx="26289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行为层质量文化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4063" y="5138737"/>
            <a:ext cx="26289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物质层质量文化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672013" y="2000250"/>
            <a:ext cx="557212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667250" y="3081338"/>
            <a:ext cx="557212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648200" y="4248150"/>
            <a:ext cx="557212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672013" y="5400675"/>
            <a:ext cx="557212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5901" y="1695450"/>
            <a:ext cx="26289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核心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76851" y="2819400"/>
            <a:ext cx="26289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准则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00663" y="3957638"/>
            <a:ext cx="26289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方式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81613" y="5095875"/>
            <a:ext cx="26289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保障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6275" y="77152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构建数据平台支撑诊改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7" y="228601"/>
            <a:ext cx="371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（五）健全体系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5" name="图片 4" descr="C:\Users\xhtu\Documents\Tencent Files\379793276\FileRecv\MobileFile\Image\YVK@F%C~TBGORN48~`I~W0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099" y="1322076"/>
            <a:ext cx="9934576" cy="520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57188"/>
            <a:ext cx="372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（六）取得成效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50178" name="Picture 2" descr="9月2日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109662"/>
            <a:ext cx="421005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43538" y="528638"/>
            <a:ext cx="622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1.</a:t>
            </a:r>
            <a:r>
              <a:rPr lang="zh-CN" altLang="en-US" sz="2800" dirty="0" smtClean="0">
                <a:solidFill>
                  <a:srgbClr val="FFFF00"/>
                </a:solidFill>
              </a:rPr>
              <a:t>树立了质量意识，质量文化初步形成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888" y="1785937"/>
            <a:ext cx="4200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全院师生基本树立了质量意识，质量文化深入人心，质量文化初步形成，并成为学院师生工作学习的内生动力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57188"/>
            <a:ext cx="372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（六）取得成效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238" y="1314450"/>
            <a:ext cx="8743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2.</a:t>
            </a:r>
            <a:r>
              <a:rPr lang="zh-CN" altLang="en-US" sz="2800" dirty="0" smtClean="0">
                <a:solidFill>
                  <a:srgbClr val="FFFF00"/>
                </a:solidFill>
              </a:rPr>
              <a:t>完善制度体系，为质量保证体系建设提供良好的保障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0" y="1971677"/>
            <a:ext cx="9929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</a:rPr>
              <a:t>建立完善了管理制度，制定了岗位职责和标准，梳理了业务流程，形成了“岗位有目标，实施有标准，管理有措施，过程有检查，条件有保证，结果有考核，问题有改进，质量有保障”的“八有”工作机制，为目标实现夯实了基础。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351" y="3752851"/>
            <a:ext cx="4075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3.</a:t>
            </a:r>
            <a:r>
              <a:rPr lang="zh-CN" altLang="en-US" sz="2800" dirty="0" smtClean="0">
                <a:solidFill>
                  <a:srgbClr val="FFFF00"/>
                </a:solidFill>
              </a:rPr>
              <a:t>人才培养质量不断提升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212" y="4452939"/>
            <a:ext cx="9929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2018</a:t>
            </a:r>
            <a:r>
              <a:rPr lang="zh-CN" altLang="en-US" sz="2400" dirty="0" smtClean="0">
                <a:solidFill>
                  <a:srgbClr val="FFFF00"/>
                </a:solidFill>
              </a:rPr>
              <a:t>届、</a:t>
            </a:r>
            <a:r>
              <a:rPr lang="en-US" altLang="zh-CN" sz="2400" dirty="0" smtClean="0">
                <a:solidFill>
                  <a:srgbClr val="FFFF00"/>
                </a:solidFill>
              </a:rPr>
              <a:t>2019</a:t>
            </a:r>
            <a:r>
              <a:rPr lang="zh-CN" altLang="en-US" sz="2400" dirty="0" smtClean="0">
                <a:solidFill>
                  <a:srgbClr val="FFFF00"/>
                </a:solidFill>
              </a:rPr>
              <a:t>届毕业生就业率均达到</a:t>
            </a:r>
            <a:r>
              <a:rPr lang="en-US" altLang="zh-CN" sz="2400" dirty="0" smtClean="0">
                <a:solidFill>
                  <a:srgbClr val="FFFF00"/>
                </a:solidFill>
              </a:rPr>
              <a:t>95%</a:t>
            </a:r>
            <a:r>
              <a:rPr lang="zh-CN" altLang="en-US" sz="2400" dirty="0" smtClean="0">
                <a:solidFill>
                  <a:srgbClr val="FFFF00"/>
                </a:solidFill>
              </a:rPr>
              <a:t>以上，</a:t>
            </a:r>
            <a:r>
              <a:rPr lang="en-US" altLang="zh-CN" sz="2400" dirty="0" smtClean="0">
                <a:solidFill>
                  <a:srgbClr val="FFFF00"/>
                </a:solidFill>
              </a:rPr>
              <a:t>2017</a:t>
            </a:r>
            <a:r>
              <a:rPr lang="zh-CN" altLang="en-US" sz="2400" dirty="0" smtClean="0">
                <a:solidFill>
                  <a:srgbClr val="FFFF00"/>
                </a:solidFill>
              </a:rPr>
              <a:t>年、</a:t>
            </a:r>
            <a:r>
              <a:rPr lang="en-US" altLang="zh-CN" sz="2400" dirty="0" smtClean="0">
                <a:solidFill>
                  <a:srgbClr val="FFFF00"/>
                </a:solidFill>
              </a:rPr>
              <a:t>2018</a:t>
            </a:r>
            <a:r>
              <a:rPr lang="zh-CN" altLang="en-US" sz="2400" dirty="0" smtClean="0">
                <a:solidFill>
                  <a:srgbClr val="FFFF00"/>
                </a:solidFill>
              </a:rPr>
              <a:t>年学院在全国大学生数学建模中获国家二等奖</a:t>
            </a:r>
            <a:r>
              <a:rPr lang="en-US" altLang="zh-CN" sz="2400" dirty="0" smtClean="0">
                <a:solidFill>
                  <a:srgbClr val="FFFF00"/>
                </a:solidFill>
              </a:rPr>
              <a:t>2</a:t>
            </a:r>
            <a:r>
              <a:rPr lang="zh-CN" altLang="en-US" sz="2400" dirty="0" smtClean="0">
                <a:solidFill>
                  <a:srgbClr val="FFFF00"/>
                </a:solidFill>
              </a:rPr>
              <a:t>项，省级一等奖</a:t>
            </a:r>
            <a:r>
              <a:rPr lang="en-US" altLang="zh-CN" sz="2400" dirty="0" smtClean="0">
                <a:solidFill>
                  <a:srgbClr val="FFFF00"/>
                </a:solidFill>
              </a:rPr>
              <a:t>5</a:t>
            </a:r>
            <a:r>
              <a:rPr lang="zh-CN" altLang="en-US" sz="2400" dirty="0" smtClean="0">
                <a:solidFill>
                  <a:srgbClr val="FFFF00"/>
                </a:solidFill>
              </a:rPr>
              <a:t>项；</a:t>
            </a:r>
            <a:r>
              <a:rPr lang="en-US" altLang="zh-CN" sz="2400" dirty="0" smtClean="0">
                <a:solidFill>
                  <a:srgbClr val="FFFF00"/>
                </a:solidFill>
              </a:rPr>
              <a:t>2018</a:t>
            </a:r>
            <a:r>
              <a:rPr lang="zh-CN" altLang="en-US" sz="2400" dirty="0" smtClean="0">
                <a:solidFill>
                  <a:srgbClr val="FFFF00"/>
                </a:solidFill>
              </a:rPr>
              <a:t>、</a:t>
            </a:r>
            <a:r>
              <a:rPr lang="en-US" altLang="zh-CN" sz="2400" dirty="0" smtClean="0">
                <a:solidFill>
                  <a:srgbClr val="FFFF00"/>
                </a:solidFill>
              </a:rPr>
              <a:t>2019</a:t>
            </a:r>
            <a:r>
              <a:rPr lang="zh-CN" altLang="en-US" sz="2400" dirty="0" smtClean="0">
                <a:solidFill>
                  <a:srgbClr val="FFFF00"/>
                </a:solidFill>
              </a:rPr>
              <a:t>年学院在“互联网</a:t>
            </a:r>
            <a:r>
              <a:rPr lang="en-US" altLang="zh-CN" sz="2400" dirty="0" smtClean="0">
                <a:solidFill>
                  <a:srgbClr val="FFFF00"/>
                </a:solidFill>
              </a:rPr>
              <a:t>+</a:t>
            </a:r>
            <a:r>
              <a:rPr lang="zh-CN" altLang="en-US" sz="2400" dirty="0" smtClean="0">
                <a:solidFill>
                  <a:srgbClr val="FFFF00"/>
                </a:solidFill>
              </a:rPr>
              <a:t>”创新创业大赛中获铜奖</a:t>
            </a:r>
            <a:r>
              <a:rPr lang="en-US" altLang="zh-CN" sz="2400" dirty="0" smtClean="0">
                <a:solidFill>
                  <a:srgbClr val="FFFF00"/>
                </a:solidFill>
              </a:rPr>
              <a:t>4</a:t>
            </a:r>
            <a:r>
              <a:rPr lang="zh-CN" altLang="en-US" sz="2400" dirty="0" smtClean="0">
                <a:solidFill>
                  <a:srgbClr val="FFFF00"/>
                </a:solidFill>
              </a:rPr>
              <a:t>项</a:t>
            </a:r>
            <a:r>
              <a:rPr lang="en-US" altLang="zh-CN" sz="2400" dirty="0" smtClean="0">
                <a:solidFill>
                  <a:srgbClr val="FFFF00"/>
                </a:solidFill>
              </a:rPr>
              <a:t>……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" y="47148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三、问题与改进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48590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（一）诊改工作体系需要持续改进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13" y="2366962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（二）标准制定可量化工作需要继续推进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290887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（三）信息化平台建设需要持续推进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863" y="4176712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（四）质量文化之路任重道远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713" y="1885950"/>
            <a:ext cx="57246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谢谢各位专家聆听</a:t>
            </a:r>
            <a:endParaRPr lang="en-US" altLang="zh-CN" sz="5400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endParaRPr lang="en-US" altLang="zh-CN" sz="5400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5400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不当之处敬请指正</a:t>
            </a:r>
            <a:endParaRPr lang="zh-CN" altLang="en-US" sz="5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>
            <p:custDataLst>
              <p:tags r:id="rId2"/>
            </p:custDataLst>
          </p:nvPr>
        </p:nvCxnSpPr>
        <p:spPr>
          <a:xfrm flipH="1">
            <a:off x="945515" y="1911350"/>
            <a:ext cx="777240" cy="65341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3"/>
            </p:custDataLst>
          </p:nvPr>
        </p:nvCxnSpPr>
        <p:spPr>
          <a:xfrm flipH="1">
            <a:off x="1273810" y="1749425"/>
            <a:ext cx="777240" cy="65341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4"/>
            </p:custDataLst>
          </p:nvPr>
        </p:nvCxnSpPr>
        <p:spPr>
          <a:xfrm flipV="1">
            <a:off x="1598930" y="4341495"/>
            <a:ext cx="777240" cy="653415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5"/>
            </p:custDataLst>
          </p:nvPr>
        </p:nvCxnSpPr>
        <p:spPr>
          <a:xfrm flipV="1">
            <a:off x="1270635" y="4503420"/>
            <a:ext cx="777240" cy="65341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>
            <p:custDataLst>
              <p:tags r:id="rId6"/>
            </p:custDataLst>
          </p:nvPr>
        </p:nvSpPr>
        <p:spPr>
          <a:xfrm>
            <a:off x="1264920" y="2332990"/>
            <a:ext cx="889000" cy="2170430"/>
          </a:xfrm>
          <a:prstGeom prst="rect">
            <a:avLst/>
          </a:prstGeom>
          <a:noFill/>
        </p:spPr>
        <p:txBody>
          <a:bodyPr vert="eaVert" wrap="none" rtlCol="0" anchor="b" anchorCtr="0">
            <a:norm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4400" spc="1200" dirty="0">
                <a:solidFill>
                  <a:srgbClr val="FFFF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rPr>
              <a:t>目 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44555" y="55880"/>
            <a:ext cx="786130" cy="786130"/>
          </a:xfrm>
          <a:prstGeom prst="rect">
            <a:avLst/>
          </a:prstGeom>
        </p:spPr>
      </p:pic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5013346" y="3890967"/>
            <a:ext cx="6357006" cy="699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320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</a:rPr>
              <a:t>问题与改进</a:t>
            </a:r>
            <a:endParaRPr lang="zh-CN" sz="32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832225" y="3852698"/>
            <a:ext cx="923675" cy="7758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</a:rPr>
              <a:t>三</a:t>
            </a: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5013346" y="2848136"/>
            <a:ext cx="6357006" cy="699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32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</a:rPr>
              <a:t>组织与实施</a:t>
            </a: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3832225" y="2809867"/>
            <a:ext cx="923675" cy="7758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</a:rPr>
              <a:t>二</a:t>
            </a: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5013346" y="1843574"/>
            <a:ext cx="6357006" cy="699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32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</a:rPr>
              <a:t>总体情况</a:t>
            </a: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3832225" y="1805305"/>
            <a:ext cx="923675" cy="7758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</a:rPr>
              <a:t>一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555" dirty="0">
                <a:solidFill>
                  <a:srgbClr val="FFFF00"/>
                </a:solidFill>
              </a:rPr>
              <a:t>一、总体情况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835" y="5042535"/>
            <a:ext cx="10545445" cy="18745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     </a:t>
            </a:r>
            <a:r>
              <a:rPr lang="en-US" altLang="zh-CN" sz="200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西安高新科技职业学院是2002年经陕西省人民政府批准，国家教育部备案的一所全日制统招民办普通高职院校。2007年，学院通过了教育部高职高专人才培养水平评估，2014年学院通过了省巡视诊断工作，学院的质量体系的建立和完善具备了一定的条件。</a:t>
            </a:r>
          </a:p>
        </p:txBody>
      </p:sp>
      <p:pic>
        <p:nvPicPr>
          <p:cNvPr id="16392" name="图片 1" descr="5853b06b9fcaa_副本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56945" y="1021080"/>
            <a:ext cx="10427970" cy="3865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545" y="1057275"/>
            <a:ext cx="8098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工作方针：需求导向、自我保证，多元诊断、重在改进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0545" y="1749425"/>
            <a:ext cx="597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FF00"/>
                </a:solidFill>
              </a:rPr>
              <a:t>建设目标：特色鲜明、省内一流、国内知名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0545" y="247015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FF00"/>
                </a:solidFill>
              </a:rPr>
              <a:t>中心：保证人才培养质量</a:t>
            </a:r>
          </a:p>
        </p:txBody>
      </p:sp>
      <p:sp>
        <p:nvSpPr>
          <p:cNvPr id="39" name="Freeform 40"/>
          <p:cNvSpPr/>
          <p:nvPr>
            <p:custDataLst>
              <p:tags r:id="rId2"/>
            </p:custDataLst>
          </p:nvPr>
        </p:nvSpPr>
        <p:spPr bwMode="auto">
          <a:xfrm>
            <a:off x="2237255" y="3325529"/>
            <a:ext cx="2019898" cy="952659"/>
          </a:xfrm>
          <a:custGeom>
            <a:avLst/>
            <a:gdLst>
              <a:gd name="T0" fmla="*/ 1925 w 2102"/>
              <a:gd name="T1" fmla="*/ 395 h 990"/>
              <a:gd name="T2" fmla="*/ 1038 w 2102"/>
              <a:gd name="T3" fmla="*/ 0 h 990"/>
              <a:gd name="T4" fmla="*/ 0 w 2102"/>
              <a:gd name="T5" fmla="*/ 604 h 990"/>
              <a:gd name="T6" fmla="*/ 564 w 2102"/>
              <a:gd name="T7" fmla="*/ 462 h 990"/>
              <a:gd name="T8" fmla="*/ 1457 w 2102"/>
              <a:gd name="T9" fmla="*/ 864 h 990"/>
              <a:gd name="T10" fmla="*/ 1330 w 2102"/>
              <a:gd name="T11" fmla="*/ 990 h 990"/>
              <a:gd name="T12" fmla="*/ 2102 w 2102"/>
              <a:gd name="T13" fmla="*/ 990 h 990"/>
              <a:gd name="T14" fmla="*/ 2102 w 2102"/>
              <a:gd name="T15" fmla="*/ 218 h 990"/>
              <a:gd name="T16" fmla="*/ 1925 w 2102"/>
              <a:gd name="T17" fmla="*/ 3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2" h="990">
                <a:moveTo>
                  <a:pt x="1925" y="395"/>
                </a:moveTo>
                <a:cubicBezTo>
                  <a:pt x="1707" y="152"/>
                  <a:pt x="1390" y="0"/>
                  <a:pt x="1038" y="0"/>
                </a:cubicBezTo>
                <a:cubicBezTo>
                  <a:pt x="593" y="0"/>
                  <a:pt x="205" y="243"/>
                  <a:pt x="0" y="604"/>
                </a:cubicBezTo>
                <a:cubicBezTo>
                  <a:pt x="168" y="514"/>
                  <a:pt x="360" y="462"/>
                  <a:pt x="564" y="462"/>
                </a:cubicBezTo>
                <a:cubicBezTo>
                  <a:pt x="919" y="462"/>
                  <a:pt x="1238" y="618"/>
                  <a:pt x="1457" y="864"/>
                </a:cubicBezTo>
                <a:cubicBezTo>
                  <a:pt x="1330" y="990"/>
                  <a:pt x="1330" y="990"/>
                  <a:pt x="1330" y="990"/>
                </a:cubicBezTo>
                <a:cubicBezTo>
                  <a:pt x="2102" y="990"/>
                  <a:pt x="2102" y="990"/>
                  <a:pt x="2102" y="990"/>
                </a:cubicBezTo>
                <a:cubicBezTo>
                  <a:pt x="2102" y="218"/>
                  <a:pt x="2102" y="218"/>
                  <a:pt x="2102" y="218"/>
                </a:cubicBezTo>
                <a:lnTo>
                  <a:pt x="1925" y="395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42" name="Freeform 41"/>
          <p:cNvSpPr/>
          <p:nvPr>
            <p:custDataLst>
              <p:tags r:id="rId3"/>
            </p:custDataLst>
          </p:nvPr>
        </p:nvSpPr>
        <p:spPr bwMode="auto">
          <a:xfrm>
            <a:off x="2240530" y="3325529"/>
            <a:ext cx="2016624" cy="949384"/>
          </a:xfrm>
          <a:custGeom>
            <a:avLst/>
            <a:gdLst>
              <a:gd name="T0" fmla="*/ 2099 w 2099"/>
              <a:gd name="T1" fmla="*/ 218 h 984"/>
              <a:gd name="T2" fmla="*/ 1922 w 2099"/>
              <a:gd name="T3" fmla="*/ 395 h 984"/>
              <a:gd name="T4" fmla="*/ 1035 w 2099"/>
              <a:gd name="T5" fmla="*/ 0 h 984"/>
              <a:gd name="T6" fmla="*/ 0 w 2099"/>
              <a:gd name="T7" fmla="*/ 598 h 984"/>
              <a:gd name="T8" fmla="*/ 844 w 2099"/>
              <a:gd name="T9" fmla="*/ 286 h 984"/>
              <a:gd name="T10" fmla="*/ 2099 w 2099"/>
              <a:gd name="T11" fmla="*/ 984 h 984"/>
              <a:gd name="T12" fmla="*/ 2099 w 2099"/>
              <a:gd name="T13" fmla="*/ 218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984">
                <a:moveTo>
                  <a:pt x="2099" y="218"/>
                </a:moveTo>
                <a:cubicBezTo>
                  <a:pt x="1922" y="395"/>
                  <a:pt x="1922" y="395"/>
                  <a:pt x="1922" y="395"/>
                </a:cubicBezTo>
                <a:cubicBezTo>
                  <a:pt x="1704" y="152"/>
                  <a:pt x="1387" y="0"/>
                  <a:pt x="1035" y="0"/>
                </a:cubicBezTo>
                <a:cubicBezTo>
                  <a:pt x="593" y="0"/>
                  <a:pt x="207" y="240"/>
                  <a:pt x="0" y="598"/>
                </a:cubicBezTo>
                <a:cubicBezTo>
                  <a:pt x="228" y="404"/>
                  <a:pt x="522" y="286"/>
                  <a:pt x="844" y="286"/>
                </a:cubicBezTo>
                <a:cubicBezTo>
                  <a:pt x="1338" y="286"/>
                  <a:pt x="1835" y="572"/>
                  <a:pt x="2099" y="984"/>
                </a:cubicBezTo>
                <a:lnTo>
                  <a:pt x="2099" y="218"/>
                </a:lnTo>
                <a:close/>
              </a:path>
            </a:pathLst>
          </a:custGeom>
          <a:solidFill>
            <a:srgbClr val="1F74AD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69" name="Freeform 40"/>
          <p:cNvSpPr/>
          <p:nvPr>
            <p:custDataLst>
              <p:tags r:id="rId4"/>
            </p:custDataLst>
          </p:nvPr>
        </p:nvSpPr>
        <p:spPr bwMode="auto">
          <a:xfrm rot="10800000" flipH="1">
            <a:off x="4271655" y="4006158"/>
            <a:ext cx="2019898" cy="952659"/>
          </a:xfrm>
          <a:custGeom>
            <a:avLst/>
            <a:gdLst>
              <a:gd name="T0" fmla="*/ 1925 w 2102"/>
              <a:gd name="T1" fmla="*/ 395 h 990"/>
              <a:gd name="T2" fmla="*/ 1038 w 2102"/>
              <a:gd name="T3" fmla="*/ 0 h 990"/>
              <a:gd name="T4" fmla="*/ 0 w 2102"/>
              <a:gd name="T5" fmla="*/ 604 h 990"/>
              <a:gd name="T6" fmla="*/ 564 w 2102"/>
              <a:gd name="T7" fmla="*/ 462 h 990"/>
              <a:gd name="T8" fmla="*/ 1457 w 2102"/>
              <a:gd name="T9" fmla="*/ 864 h 990"/>
              <a:gd name="T10" fmla="*/ 1330 w 2102"/>
              <a:gd name="T11" fmla="*/ 990 h 990"/>
              <a:gd name="T12" fmla="*/ 2102 w 2102"/>
              <a:gd name="T13" fmla="*/ 990 h 990"/>
              <a:gd name="T14" fmla="*/ 2102 w 2102"/>
              <a:gd name="T15" fmla="*/ 218 h 990"/>
              <a:gd name="T16" fmla="*/ 1925 w 2102"/>
              <a:gd name="T17" fmla="*/ 3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2" h="990">
                <a:moveTo>
                  <a:pt x="1925" y="395"/>
                </a:moveTo>
                <a:cubicBezTo>
                  <a:pt x="1707" y="152"/>
                  <a:pt x="1390" y="0"/>
                  <a:pt x="1038" y="0"/>
                </a:cubicBezTo>
                <a:cubicBezTo>
                  <a:pt x="593" y="0"/>
                  <a:pt x="205" y="243"/>
                  <a:pt x="0" y="604"/>
                </a:cubicBezTo>
                <a:cubicBezTo>
                  <a:pt x="168" y="514"/>
                  <a:pt x="360" y="462"/>
                  <a:pt x="564" y="462"/>
                </a:cubicBezTo>
                <a:cubicBezTo>
                  <a:pt x="919" y="462"/>
                  <a:pt x="1238" y="618"/>
                  <a:pt x="1457" y="864"/>
                </a:cubicBezTo>
                <a:cubicBezTo>
                  <a:pt x="1330" y="990"/>
                  <a:pt x="1330" y="990"/>
                  <a:pt x="1330" y="990"/>
                </a:cubicBezTo>
                <a:cubicBezTo>
                  <a:pt x="2102" y="990"/>
                  <a:pt x="2102" y="990"/>
                  <a:pt x="2102" y="990"/>
                </a:cubicBezTo>
                <a:cubicBezTo>
                  <a:pt x="2102" y="218"/>
                  <a:pt x="2102" y="218"/>
                  <a:pt x="2102" y="218"/>
                </a:cubicBezTo>
                <a:lnTo>
                  <a:pt x="1925" y="395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70" name="Freeform 41"/>
          <p:cNvSpPr/>
          <p:nvPr>
            <p:custDataLst>
              <p:tags r:id="rId5"/>
            </p:custDataLst>
          </p:nvPr>
        </p:nvSpPr>
        <p:spPr bwMode="auto">
          <a:xfrm rot="10800000" flipH="1">
            <a:off x="4274930" y="4009433"/>
            <a:ext cx="2016624" cy="949384"/>
          </a:xfrm>
          <a:custGeom>
            <a:avLst/>
            <a:gdLst>
              <a:gd name="T0" fmla="*/ 2099 w 2099"/>
              <a:gd name="T1" fmla="*/ 218 h 984"/>
              <a:gd name="T2" fmla="*/ 1922 w 2099"/>
              <a:gd name="T3" fmla="*/ 395 h 984"/>
              <a:gd name="T4" fmla="*/ 1035 w 2099"/>
              <a:gd name="T5" fmla="*/ 0 h 984"/>
              <a:gd name="T6" fmla="*/ 0 w 2099"/>
              <a:gd name="T7" fmla="*/ 598 h 984"/>
              <a:gd name="T8" fmla="*/ 844 w 2099"/>
              <a:gd name="T9" fmla="*/ 286 h 984"/>
              <a:gd name="T10" fmla="*/ 2099 w 2099"/>
              <a:gd name="T11" fmla="*/ 984 h 984"/>
              <a:gd name="T12" fmla="*/ 2099 w 2099"/>
              <a:gd name="T13" fmla="*/ 218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984">
                <a:moveTo>
                  <a:pt x="2099" y="218"/>
                </a:moveTo>
                <a:cubicBezTo>
                  <a:pt x="1922" y="395"/>
                  <a:pt x="1922" y="395"/>
                  <a:pt x="1922" y="395"/>
                </a:cubicBezTo>
                <a:cubicBezTo>
                  <a:pt x="1704" y="152"/>
                  <a:pt x="1387" y="0"/>
                  <a:pt x="1035" y="0"/>
                </a:cubicBezTo>
                <a:cubicBezTo>
                  <a:pt x="593" y="0"/>
                  <a:pt x="207" y="240"/>
                  <a:pt x="0" y="598"/>
                </a:cubicBezTo>
                <a:cubicBezTo>
                  <a:pt x="228" y="404"/>
                  <a:pt x="522" y="286"/>
                  <a:pt x="844" y="286"/>
                </a:cubicBezTo>
                <a:cubicBezTo>
                  <a:pt x="1338" y="286"/>
                  <a:pt x="1835" y="572"/>
                  <a:pt x="2099" y="984"/>
                </a:cubicBezTo>
                <a:lnTo>
                  <a:pt x="2099" y="218"/>
                </a:lnTo>
                <a:close/>
              </a:path>
            </a:pathLst>
          </a:custGeom>
          <a:solidFill>
            <a:srgbClr val="3498DB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72" name="Freeform 40"/>
          <p:cNvSpPr/>
          <p:nvPr>
            <p:custDataLst>
              <p:tags r:id="rId6"/>
            </p:custDataLst>
          </p:nvPr>
        </p:nvSpPr>
        <p:spPr bwMode="auto">
          <a:xfrm>
            <a:off x="6137640" y="3325529"/>
            <a:ext cx="2019898" cy="952659"/>
          </a:xfrm>
          <a:custGeom>
            <a:avLst/>
            <a:gdLst>
              <a:gd name="T0" fmla="*/ 1925 w 2102"/>
              <a:gd name="T1" fmla="*/ 395 h 990"/>
              <a:gd name="T2" fmla="*/ 1038 w 2102"/>
              <a:gd name="T3" fmla="*/ 0 h 990"/>
              <a:gd name="T4" fmla="*/ 0 w 2102"/>
              <a:gd name="T5" fmla="*/ 604 h 990"/>
              <a:gd name="T6" fmla="*/ 564 w 2102"/>
              <a:gd name="T7" fmla="*/ 462 h 990"/>
              <a:gd name="T8" fmla="*/ 1457 w 2102"/>
              <a:gd name="T9" fmla="*/ 864 h 990"/>
              <a:gd name="T10" fmla="*/ 1330 w 2102"/>
              <a:gd name="T11" fmla="*/ 990 h 990"/>
              <a:gd name="T12" fmla="*/ 2102 w 2102"/>
              <a:gd name="T13" fmla="*/ 990 h 990"/>
              <a:gd name="T14" fmla="*/ 2102 w 2102"/>
              <a:gd name="T15" fmla="*/ 218 h 990"/>
              <a:gd name="T16" fmla="*/ 1925 w 2102"/>
              <a:gd name="T17" fmla="*/ 3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2" h="990">
                <a:moveTo>
                  <a:pt x="1925" y="395"/>
                </a:moveTo>
                <a:cubicBezTo>
                  <a:pt x="1707" y="152"/>
                  <a:pt x="1390" y="0"/>
                  <a:pt x="1038" y="0"/>
                </a:cubicBezTo>
                <a:cubicBezTo>
                  <a:pt x="593" y="0"/>
                  <a:pt x="205" y="243"/>
                  <a:pt x="0" y="604"/>
                </a:cubicBezTo>
                <a:cubicBezTo>
                  <a:pt x="168" y="514"/>
                  <a:pt x="360" y="462"/>
                  <a:pt x="564" y="462"/>
                </a:cubicBezTo>
                <a:cubicBezTo>
                  <a:pt x="919" y="462"/>
                  <a:pt x="1238" y="618"/>
                  <a:pt x="1457" y="864"/>
                </a:cubicBezTo>
                <a:cubicBezTo>
                  <a:pt x="1330" y="990"/>
                  <a:pt x="1330" y="990"/>
                  <a:pt x="1330" y="990"/>
                </a:cubicBezTo>
                <a:cubicBezTo>
                  <a:pt x="2102" y="990"/>
                  <a:pt x="2102" y="990"/>
                  <a:pt x="2102" y="990"/>
                </a:cubicBezTo>
                <a:cubicBezTo>
                  <a:pt x="2102" y="218"/>
                  <a:pt x="2102" y="218"/>
                  <a:pt x="2102" y="218"/>
                </a:cubicBezTo>
                <a:lnTo>
                  <a:pt x="1925" y="395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73" name="Freeform 41"/>
          <p:cNvSpPr/>
          <p:nvPr>
            <p:custDataLst>
              <p:tags r:id="rId7"/>
            </p:custDataLst>
          </p:nvPr>
        </p:nvSpPr>
        <p:spPr bwMode="auto">
          <a:xfrm>
            <a:off x="6140915" y="3325529"/>
            <a:ext cx="2016624" cy="949384"/>
          </a:xfrm>
          <a:custGeom>
            <a:avLst/>
            <a:gdLst>
              <a:gd name="T0" fmla="*/ 2099 w 2099"/>
              <a:gd name="T1" fmla="*/ 218 h 984"/>
              <a:gd name="T2" fmla="*/ 1922 w 2099"/>
              <a:gd name="T3" fmla="*/ 395 h 984"/>
              <a:gd name="T4" fmla="*/ 1035 w 2099"/>
              <a:gd name="T5" fmla="*/ 0 h 984"/>
              <a:gd name="T6" fmla="*/ 0 w 2099"/>
              <a:gd name="T7" fmla="*/ 598 h 984"/>
              <a:gd name="T8" fmla="*/ 844 w 2099"/>
              <a:gd name="T9" fmla="*/ 286 h 984"/>
              <a:gd name="T10" fmla="*/ 2099 w 2099"/>
              <a:gd name="T11" fmla="*/ 984 h 984"/>
              <a:gd name="T12" fmla="*/ 2099 w 2099"/>
              <a:gd name="T13" fmla="*/ 218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984">
                <a:moveTo>
                  <a:pt x="2099" y="218"/>
                </a:moveTo>
                <a:cubicBezTo>
                  <a:pt x="1922" y="395"/>
                  <a:pt x="1922" y="395"/>
                  <a:pt x="1922" y="395"/>
                </a:cubicBezTo>
                <a:cubicBezTo>
                  <a:pt x="1704" y="152"/>
                  <a:pt x="1387" y="0"/>
                  <a:pt x="1035" y="0"/>
                </a:cubicBezTo>
                <a:cubicBezTo>
                  <a:pt x="593" y="0"/>
                  <a:pt x="207" y="240"/>
                  <a:pt x="0" y="598"/>
                </a:cubicBezTo>
                <a:cubicBezTo>
                  <a:pt x="228" y="404"/>
                  <a:pt x="522" y="286"/>
                  <a:pt x="844" y="286"/>
                </a:cubicBezTo>
                <a:cubicBezTo>
                  <a:pt x="1338" y="286"/>
                  <a:pt x="1835" y="572"/>
                  <a:pt x="2099" y="984"/>
                </a:cubicBezTo>
                <a:lnTo>
                  <a:pt x="2099" y="218"/>
                </a:lnTo>
                <a:close/>
              </a:path>
            </a:pathLst>
          </a:custGeom>
          <a:solidFill>
            <a:srgbClr val="1AA3AA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76" name="Овал 75"/>
          <p:cNvSpPr/>
          <p:nvPr>
            <p:custDataLst>
              <p:tags r:id="rId8"/>
            </p:custDataLst>
          </p:nvPr>
        </p:nvSpPr>
        <p:spPr>
          <a:xfrm>
            <a:off x="2981348" y="5370323"/>
            <a:ext cx="419124" cy="4191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1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Roboto Medium" charset="0"/>
            </a:endParaRPr>
          </a:p>
        </p:txBody>
      </p:sp>
      <p:sp>
        <p:nvSpPr>
          <p:cNvPr id="84" name="Freeform 40"/>
          <p:cNvSpPr/>
          <p:nvPr>
            <p:custDataLst>
              <p:tags r:id="rId9"/>
            </p:custDataLst>
          </p:nvPr>
        </p:nvSpPr>
        <p:spPr bwMode="auto">
          <a:xfrm rot="10800000" flipH="1">
            <a:off x="8084561" y="4006158"/>
            <a:ext cx="2019898" cy="952659"/>
          </a:xfrm>
          <a:custGeom>
            <a:avLst/>
            <a:gdLst>
              <a:gd name="T0" fmla="*/ 1925 w 2102"/>
              <a:gd name="T1" fmla="*/ 395 h 990"/>
              <a:gd name="T2" fmla="*/ 1038 w 2102"/>
              <a:gd name="T3" fmla="*/ 0 h 990"/>
              <a:gd name="T4" fmla="*/ 0 w 2102"/>
              <a:gd name="T5" fmla="*/ 604 h 990"/>
              <a:gd name="T6" fmla="*/ 564 w 2102"/>
              <a:gd name="T7" fmla="*/ 462 h 990"/>
              <a:gd name="T8" fmla="*/ 1457 w 2102"/>
              <a:gd name="T9" fmla="*/ 864 h 990"/>
              <a:gd name="T10" fmla="*/ 1330 w 2102"/>
              <a:gd name="T11" fmla="*/ 990 h 990"/>
              <a:gd name="T12" fmla="*/ 2102 w 2102"/>
              <a:gd name="T13" fmla="*/ 990 h 990"/>
              <a:gd name="T14" fmla="*/ 2102 w 2102"/>
              <a:gd name="T15" fmla="*/ 218 h 990"/>
              <a:gd name="T16" fmla="*/ 1925 w 2102"/>
              <a:gd name="T17" fmla="*/ 3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2" h="990">
                <a:moveTo>
                  <a:pt x="1925" y="395"/>
                </a:moveTo>
                <a:cubicBezTo>
                  <a:pt x="1707" y="152"/>
                  <a:pt x="1390" y="0"/>
                  <a:pt x="1038" y="0"/>
                </a:cubicBezTo>
                <a:cubicBezTo>
                  <a:pt x="593" y="0"/>
                  <a:pt x="205" y="243"/>
                  <a:pt x="0" y="604"/>
                </a:cubicBezTo>
                <a:cubicBezTo>
                  <a:pt x="168" y="514"/>
                  <a:pt x="360" y="462"/>
                  <a:pt x="564" y="462"/>
                </a:cubicBezTo>
                <a:cubicBezTo>
                  <a:pt x="919" y="462"/>
                  <a:pt x="1238" y="618"/>
                  <a:pt x="1457" y="864"/>
                </a:cubicBezTo>
                <a:cubicBezTo>
                  <a:pt x="1330" y="990"/>
                  <a:pt x="1330" y="990"/>
                  <a:pt x="1330" y="990"/>
                </a:cubicBezTo>
                <a:cubicBezTo>
                  <a:pt x="2102" y="990"/>
                  <a:pt x="2102" y="990"/>
                  <a:pt x="2102" y="990"/>
                </a:cubicBezTo>
                <a:cubicBezTo>
                  <a:pt x="2102" y="218"/>
                  <a:pt x="2102" y="218"/>
                  <a:pt x="2102" y="218"/>
                </a:cubicBezTo>
                <a:lnTo>
                  <a:pt x="1925" y="395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85" name="Freeform 41"/>
          <p:cNvSpPr/>
          <p:nvPr>
            <p:custDataLst>
              <p:tags r:id="rId10"/>
            </p:custDataLst>
          </p:nvPr>
        </p:nvSpPr>
        <p:spPr bwMode="auto">
          <a:xfrm rot="10800000" flipH="1">
            <a:off x="8087835" y="4009433"/>
            <a:ext cx="2016624" cy="949384"/>
          </a:xfrm>
          <a:custGeom>
            <a:avLst/>
            <a:gdLst>
              <a:gd name="T0" fmla="*/ 2099 w 2099"/>
              <a:gd name="T1" fmla="*/ 218 h 984"/>
              <a:gd name="T2" fmla="*/ 1922 w 2099"/>
              <a:gd name="T3" fmla="*/ 395 h 984"/>
              <a:gd name="T4" fmla="*/ 1035 w 2099"/>
              <a:gd name="T5" fmla="*/ 0 h 984"/>
              <a:gd name="T6" fmla="*/ 0 w 2099"/>
              <a:gd name="T7" fmla="*/ 598 h 984"/>
              <a:gd name="T8" fmla="*/ 844 w 2099"/>
              <a:gd name="T9" fmla="*/ 286 h 984"/>
              <a:gd name="T10" fmla="*/ 2099 w 2099"/>
              <a:gd name="T11" fmla="*/ 984 h 984"/>
              <a:gd name="T12" fmla="*/ 2099 w 2099"/>
              <a:gd name="T13" fmla="*/ 218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984">
                <a:moveTo>
                  <a:pt x="2099" y="218"/>
                </a:moveTo>
                <a:cubicBezTo>
                  <a:pt x="1922" y="395"/>
                  <a:pt x="1922" y="395"/>
                  <a:pt x="1922" y="395"/>
                </a:cubicBezTo>
                <a:cubicBezTo>
                  <a:pt x="1704" y="152"/>
                  <a:pt x="1387" y="0"/>
                  <a:pt x="1035" y="0"/>
                </a:cubicBezTo>
                <a:cubicBezTo>
                  <a:pt x="593" y="0"/>
                  <a:pt x="207" y="240"/>
                  <a:pt x="0" y="598"/>
                </a:cubicBezTo>
                <a:cubicBezTo>
                  <a:pt x="228" y="404"/>
                  <a:pt x="522" y="286"/>
                  <a:pt x="844" y="286"/>
                </a:cubicBezTo>
                <a:cubicBezTo>
                  <a:pt x="1338" y="286"/>
                  <a:pt x="1835" y="572"/>
                  <a:pt x="2099" y="984"/>
                </a:cubicBezTo>
                <a:lnTo>
                  <a:pt x="2099" y="218"/>
                </a:lnTo>
                <a:close/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93" name="Овал 92"/>
          <p:cNvSpPr/>
          <p:nvPr>
            <p:custDataLst>
              <p:tags r:id="rId11"/>
            </p:custDataLst>
          </p:nvPr>
        </p:nvSpPr>
        <p:spPr>
          <a:xfrm>
            <a:off x="5000923" y="5370323"/>
            <a:ext cx="419124" cy="4191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2</a:t>
            </a:r>
          </a:p>
        </p:txBody>
      </p:sp>
      <p:sp>
        <p:nvSpPr>
          <p:cNvPr id="96" name="Овал 95"/>
          <p:cNvSpPr/>
          <p:nvPr>
            <p:custDataLst>
              <p:tags r:id="rId12"/>
            </p:custDataLst>
          </p:nvPr>
        </p:nvSpPr>
        <p:spPr>
          <a:xfrm>
            <a:off x="7009076" y="5370323"/>
            <a:ext cx="419124" cy="4191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3</a:t>
            </a:r>
          </a:p>
        </p:txBody>
      </p:sp>
      <p:sp>
        <p:nvSpPr>
          <p:cNvPr id="99" name="Овал 98"/>
          <p:cNvSpPr/>
          <p:nvPr>
            <p:custDataLst>
              <p:tags r:id="rId13"/>
            </p:custDataLst>
          </p:nvPr>
        </p:nvSpPr>
        <p:spPr>
          <a:xfrm>
            <a:off x="9017229" y="5370323"/>
            <a:ext cx="419124" cy="4191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4</a:t>
            </a:r>
          </a:p>
        </p:txBody>
      </p:sp>
      <p:sp>
        <p:nvSpPr>
          <p:cNvPr id="75" name="Текст 13"/>
          <p:cNvSpPr txBox="1"/>
          <p:nvPr>
            <p:custDataLst>
              <p:tags r:id="rId14"/>
            </p:custDataLst>
          </p:nvPr>
        </p:nvSpPr>
        <p:spPr>
          <a:xfrm>
            <a:off x="2383963" y="5802527"/>
            <a:ext cx="1613896" cy="368252"/>
          </a:xfrm>
          <a:prstGeom prst="rect">
            <a:avLst/>
          </a:prstGeom>
        </p:spPr>
        <p:txBody>
          <a:bodyPr bIns="0" anchor="b">
            <a:normAutofit fontScale="90000"/>
          </a:bodyPr>
          <a:lstStyle>
            <a:lvl1pPr marL="914400" indent="-9144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9pPr>
          </a:lstStyle>
          <a:p>
            <a:pPr marL="0" marR="0" lvl="0" indent="0" algn="ctr" defTabSz="1218565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800" b="1" spc="3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需求导向</a:t>
            </a:r>
          </a:p>
        </p:txBody>
      </p:sp>
      <p:sp>
        <p:nvSpPr>
          <p:cNvPr id="32" name="Текст 13"/>
          <p:cNvSpPr txBox="1"/>
          <p:nvPr>
            <p:custDataLst>
              <p:tags r:id="rId15"/>
            </p:custDataLst>
          </p:nvPr>
        </p:nvSpPr>
        <p:spPr>
          <a:xfrm>
            <a:off x="4432802" y="5802527"/>
            <a:ext cx="1613896" cy="368252"/>
          </a:xfrm>
          <a:prstGeom prst="rect">
            <a:avLst/>
          </a:prstGeom>
        </p:spPr>
        <p:txBody>
          <a:bodyPr bIns="0" anchor="b">
            <a:normAutofit fontScale="90000"/>
          </a:bodyPr>
          <a:lstStyle>
            <a:lvl1pPr marL="914400" indent="-9144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9pPr>
          </a:lstStyle>
          <a:p>
            <a:pPr marL="0" lvl="0" indent="0" algn="ctr" defTabSz="1218565">
              <a:lnSpc>
                <a:spcPct val="130000"/>
              </a:lnSpc>
              <a:buNone/>
              <a:defRPr/>
            </a:pPr>
            <a:r>
              <a:rPr lang="zh-CN" altLang="en-US" sz="1800" b="1" spc="3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自我保证</a:t>
            </a:r>
          </a:p>
        </p:txBody>
      </p:sp>
      <p:sp>
        <p:nvSpPr>
          <p:cNvPr id="35" name="Текст 13"/>
          <p:cNvSpPr txBox="1"/>
          <p:nvPr>
            <p:custDataLst>
              <p:tags r:id="rId16"/>
            </p:custDataLst>
          </p:nvPr>
        </p:nvSpPr>
        <p:spPr>
          <a:xfrm>
            <a:off x="6470219" y="5802527"/>
            <a:ext cx="1613896" cy="368252"/>
          </a:xfrm>
          <a:prstGeom prst="rect">
            <a:avLst/>
          </a:prstGeom>
        </p:spPr>
        <p:txBody>
          <a:bodyPr bIns="0" anchor="b">
            <a:normAutofit fontScale="90000"/>
          </a:bodyPr>
          <a:lstStyle>
            <a:lvl1pPr marL="914400" indent="-9144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9pPr>
          </a:lstStyle>
          <a:p>
            <a:pPr marL="0" lvl="0" indent="0" algn="ctr" defTabSz="1218565">
              <a:lnSpc>
                <a:spcPct val="130000"/>
              </a:lnSpc>
              <a:buNone/>
              <a:defRPr/>
            </a:pPr>
            <a:r>
              <a:rPr lang="zh-CN" altLang="en-US" sz="1800" b="1" spc="3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多元诊断</a:t>
            </a:r>
          </a:p>
        </p:txBody>
      </p:sp>
      <p:sp>
        <p:nvSpPr>
          <p:cNvPr id="41" name="Текст 13"/>
          <p:cNvSpPr txBox="1"/>
          <p:nvPr>
            <p:custDataLst>
              <p:tags r:id="rId17"/>
            </p:custDataLst>
          </p:nvPr>
        </p:nvSpPr>
        <p:spPr>
          <a:xfrm>
            <a:off x="8507636" y="5802527"/>
            <a:ext cx="1613896" cy="368252"/>
          </a:xfrm>
          <a:prstGeom prst="rect">
            <a:avLst/>
          </a:prstGeom>
        </p:spPr>
        <p:txBody>
          <a:bodyPr bIns="0" anchor="b">
            <a:normAutofit fontScale="90000"/>
          </a:bodyPr>
          <a:lstStyle>
            <a:lvl1pPr marL="914400" indent="-9144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/>
                <a:ea typeface="+mn-ea"/>
                <a:cs typeface="+mn-ea"/>
              </a:defRPr>
            </a:lvl9pPr>
          </a:lstStyle>
          <a:p>
            <a:pPr marL="0" lvl="0" indent="0" algn="ctr" defTabSz="1218565">
              <a:lnSpc>
                <a:spcPct val="130000"/>
              </a:lnSpc>
              <a:buNone/>
              <a:defRPr/>
            </a:pPr>
            <a:r>
              <a:rPr lang="zh-CN" altLang="en-US" sz="1800" b="1" spc="3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重在改进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634365" y="662940"/>
            <a:ext cx="831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学院自开展诊改以来主要经历了以下四个阶段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40765" y="1777365"/>
            <a:ext cx="7498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</a:rPr>
              <a:t>第一阶段：学习文件、领悟精神，制定方案，启动诊改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40765" y="2666365"/>
            <a:ext cx="719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</a:rPr>
              <a:t>第二阶段：完善方案，明确责任主体，开展诊改试点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40765" y="3484245"/>
            <a:ext cx="973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</a:rPr>
              <a:t>第三阶段：明确诊改路径，构建</a:t>
            </a:r>
            <a:r>
              <a:rPr lang="en-US" altLang="zh-CN" sz="2400">
                <a:solidFill>
                  <a:srgbClr val="FFFF00"/>
                </a:solidFill>
              </a:rPr>
              <a:t>“</a:t>
            </a:r>
            <a:r>
              <a:rPr lang="zh-CN" altLang="en-US" sz="2400">
                <a:solidFill>
                  <a:srgbClr val="FFFF00"/>
                </a:solidFill>
              </a:rPr>
              <a:t>两链</a:t>
            </a:r>
            <a:r>
              <a:rPr lang="en-US" altLang="zh-CN" sz="2400">
                <a:solidFill>
                  <a:srgbClr val="FFFF00"/>
                </a:solidFill>
              </a:rPr>
              <a:t>”</a:t>
            </a:r>
            <a:r>
              <a:rPr lang="zh-CN" altLang="en-US" sz="2400">
                <a:solidFill>
                  <a:srgbClr val="FFFF00"/>
                </a:solidFill>
              </a:rPr>
              <a:t>，建立诊改</a:t>
            </a:r>
            <a:r>
              <a:rPr lang="en-US" altLang="zh-CN" sz="2400">
                <a:solidFill>
                  <a:srgbClr val="FFFF00"/>
                </a:solidFill>
              </a:rPr>
              <a:t>“</a:t>
            </a:r>
            <a:r>
              <a:rPr lang="zh-CN" altLang="en-US" sz="2400">
                <a:solidFill>
                  <a:srgbClr val="FFFF00"/>
                </a:solidFill>
              </a:rPr>
              <a:t>螺旋</a:t>
            </a:r>
            <a:r>
              <a:rPr lang="en-US" altLang="zh-CN" sz="2400">
                <a:solidFill>
                  <a:srgbClr val="FFFF00"/>
                </a:solidFill>
              </a:rPr>
              <a:t>”</a:t>
            </a:r>
            <a:r>
              <a:rPr lang="zh-CN" altLang="en-US" sz="2400">
                <a:solidFill>
                  <a:srgbClr val="FFFF00"/>
                </a:solidFill>
              </a:rPr>
              <a:t>，全面实施诊改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40765" y="4302760"/>
            <a:ext cx="1054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</a:rPr>
              <a:t>第四阶段：不断总结诊改经验，完善内部质量保证体系，促进诊改工作常态化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 flipH="1" flipV="1">
            <a:off x="-557212" y="6831964"/>
            <a:ext cx="574358" cy="45719"/>
            <a:chOff x="318135" y="273050"/>
            <a:chExt cx="11692255" cy="6311900"/>
          </a:xfrm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318135" y="273050"/>
              <a:ext cx="11692255" cy="63119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olidFill>
                  <a:srgbClr val="FFFF00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+mn-ea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 rot="10800000">
              <a:off x="318135" y="5811520"/>
              <a:ext cx="384810" cy="768985"/>
              <a:chOff x="17618" y="404"/>
              <a:chExt cx="1224" cy="2445"/>
            </a:xfrm>
          </p:grpSpPr>
          <p:cxnSp>
            <p:nvCxnSpPr>
              <p:cNvPr id="36" name="直接连接符 35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17618" y="404"/>
                <a:ext cx="1224" cy="1029"/>
              </a:xfrm>
              <a:prstGeom prst="line">
                <a:avLst/>
              </a:prstGeom>
              <a:ln w="38100">
                <a:solidFill>
                  <a:srgbClr val="2970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18230" y="1109"/>
                <a:ext cx="612" cy="515"/>
              </a:xfrm>
              <a:prstGeom prst="line">
                <a:avLst/>
              </a:prstGeom>
              <a:ln w="12700">
                <a:solidFill>
                  <a:srgbClr val="26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18230" y="2335"/>
                <a:ext cx="612" cy="515"/>
              </a:xfrm>
              <a:prstGeom prst="line">
                <a:avLst/>
              </a:prstGeom>
              <a:ln w="12700">
                <a:solidFill>
                  <a:srgbClr val="2970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17618" y="1624"/>
                <a:ext cx="1224" cy="1029"/>
              </a:xfrm>
              <a:prstGeom prst="line">
                <a:avLst/>
              </a:prstGeom>
              <a:ln w="38100">
                <a:solidFill>
                  <a:srgbClr val="26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rot="10800000" flipH="1">
              <a:off x="11625580" y="309880"/>
              <a:ext cx="384810" cy="768985"/>
              <a:chOff x="17618" y="404"/>
              <a:chExt cx="1224" cy="2445"/>
            </a:xfrm>
          </p:grpSpPr>
          <p:cxnSp>
            <p:nvCxnSpPr>
              <p:cNvPr id="10" name="直接连接符 9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7618" y="404"/>
                <a:ext cx="1224" cy="1029"/>
              </a:xfrm>
              <a:prstGeom prst="line">
                <a:avLst/>
              </a:prstGeom>
              <a:ln w="38100">
                <a:solidFill>
                  <a:srgbClr val="2970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18230" y="1109"/>
                <a:ext cx="612" cy="515"/>
              </a:xfrm>
              <a:prstGeom prst="line">
                <a:avLst/>
              </a:prstGeom>
              <a:ln w="12700">
                <a:solidFill>
                  <a:srgbClr val="26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18230" y="2335"/>
                <a:ext cx="612" cy="515"/>
              </a:xfrm>
              <a:prstGeom prst="line">
                <a:avLst/>
              </a:prstGeom>
              <a:ln w="12700">
                <a:solidFill>
                  <a:srgbClr val="2970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17618" y="1624"/>
                <a:ext cx="1224" cy="1029"/>
              </a:xfrm>
              <a:prstGeom prst="line">
                <a:avLst/>
              </a:prstGeom>
              <a:ln w="38100">
                <a:solidFill>
                  <a:srgbClr val="26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itle 6"/>
          <p:cNvSpPr txBox="1"/>
          <p:nvPr>
            <p:custDataLst>
              <p:tags r:id="rId3"/>
            </p:custDataLst>
          </p:nvPr>
        </p:nvSpPr>
        <p:spPr>
          <a:xfrm>
            <a:off x="635000" y="1922145"/>
            <a:ext cx="9918065" cy="49720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altLang="zh-CN" sz="2400" b="0" i="0" spc="50" baseline="0" noProof="0" dirty="0">
                <a:ln w="3175">
                  <a:noFill/>
                  <a:prstDash val="dash"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0" lang="zh-CN" altLang="en-US" sz="2400" b="0" i="0" spc="50" baseline="0" noProof="0" dirty="0">
                <a:ln w="3175">
                  <a:noFill/>
                  <a:prstDash val="dash"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成立学院质量保证工作委员会，总体负责学院诊改工作。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spc="50" baseline="0" noProof="0" dirty="0">
                <a:ln w="3175">
                  <a:noFill/>
                  <a:prstDash val="dash"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院长、党委书记担任主任，各主管院领导担任成员；负责学院层面质量保证政策，全面协调质量保证各项工作的开展；负责对诊改工作中发现的问题进行研究决策，提出诊改意见，审定诊改方案；组织协调有关部门在质量保证体系运行过程中的关系。</a:t>
            </a:r>
          </a:p>
        </p:txBody>
      </p:sp>
      <p:sp>
        <p:nvSpPr>
          <p:cNvPr id="4" name="Title 6"/>
          <p:cNvSpPr txBox="1"/>
          <p:nvPr>
            <p:custDataLst>
              <p:tags r:id="rId4"/>
            </p:custDataLst>
          </p:nvPr>
        </p:nvSpPr>
        <p:spPr>
          <a:xfrm>
            <a:off x="582295" y="471805"/>
            <a:ext cx="10975340" cy="74803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spc="300" baseline="0" noProof="0" dirty="0">
                <a:ln w="3175">
                  <a:noFill/>
                  <a:prstDash val="dash"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二、组织实施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1045" y="1219835"/>
            <a:ext cx="5319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（一）健全机构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81710" y="4232910"/>
            <a:ext cx="8297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赋予评建办新的工作职能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81710" y="4695825"/>
            <a:ext cx="93751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>
                <a:solidFill>
                  <a:srgbClr val="FFFF00"/>
                </a:solidFill>
              </a:rPr>
              <a:t>负责统筹协调全院诊改运行工作。负责制定内部质量保证体系工作实施方案，修订完善质量管理制度，协调全院诊改运行工作，检查和监督质量改进落实情况，推进全院诊改工作扎实、有效地开展。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5" y="1231265"/>
            <a:ext cx="5992495" cy="4972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3715" y="452120"/>
            <a:ext cx="32153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（二）培训学习</a:t>
            </a:r>
          </a:p>
        </p:txBody>
      </p:sp>
      <p:pic>
        <p:nvPicPr>
          <p:cNvPr id="3074" name="Picture 2" descr="1572923256546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1252540"/>
            <a:ext cx="5467678" cy="2547938"/>
          </a:xfrm>
          <a:prstGeom prst="rect">
            <a:avLst/>
          </a:prstGeom>
          <a:noFill/>
        </p:spPr>
      </p:pic>
      <p:pic>
        <p:nvPicPr>
          <p:cNvPr id="3076" name="Picture 4" descr="14981216754797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2" y="3781425"/>
            <a:ext cx="5486401" cy="24336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63" y="67151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1.</a:t>
            </a:r>
            <a:r>
              <a:rPr lang="zh-CN" altLang="en-US" sz="2400" dirty="0" smtClean="0">
                <a:solidFill>
                  <a:srgbClr val="FFFF00"/>
                </a:solidFill>
              </a:rPr>
              <a:t>学习文件、领会精神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ct.cn/__local/A/5A/FB/56FC0ADD939205D423BA93D8FAF_CEFE0FCE_144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6961" y="692151"/>
            <a:ext cx="5931868" cy="28511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57263" y="528638"/>
            <a:ext cx="278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2.</a:t>
            </a:r>
            <a:r>
              <a:rPr lang="zh-CN" altLang="en-US" sz="3200" dirty="0" smtClean="0">
                <a:solidFill>
                  <a:srgbClr val="FFFF00"/>
                </a:solidFill>
              </a:rPr>
              <a:t>学习提升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975" y="1685925"/>
            <a:ext cx="3914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学院先后组织各部门负责人及教师</a:t>
            </a:r>
            <a:r>
              <a:rPr lang="en-US" altLang="zh-CN" sz="3200" dirty="0" smtClean="0">
                <a:solidFill>
                  <a:srgbClr val="FFFF00"/>
                </a:solidFill>
              </a:rPr>
              <a:t>40</a:t>
            </a:r>
            <a:r>
              <a:rPr lang="zh-CN" altLang="en-US" sz="3200" dirty="0" smtClean="0">
                <a:solidFill>
                  <a:srgbClr val="FFFF00"/>
                </a:solidFill>
              </a:rPr>
              <a:t>余人次，参加省内各类诊改工作培训会，学习省内各高职院校优秀经验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://www.zyjyzg.org/czie_article_upload_files/201711/201711151425162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214" y="3514727"/>
            <a:ext cx="5954712" cy="2900362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963" y="5715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（三）搭建框架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4" name="图片 3" descr="C:\Users\xhtu\Documents\Tencent Files\379793276\FileRecv\MobileFile\Image\QD(L){FW%HV09}BK49%_G]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8932" y="1247856"/>
            <a:ext cx="7299643" cy="425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42975" y="1857376"/>
            <a:ext cx="2871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</a:rPr>
              <a:t>建立董事会领导下的，职能部门各负其职，以质量生成为核心，全员参与的内部质量保证组织体系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50" y="127000"/>
            <a:ext cx="91376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6_4"/>
  <p:tag name="KSO_WM_TEMPLATE_SUBCATEGORY" val="0"/>
  <p:tag name="KSO_WM_TEMPLATE_MASTER_TYPE" val="1"/>
  <p:tag name="KSO_WM_TEMPLATE_COLOR_TYPE" val="1"/>
  <p:tag name="KSO_WM_SLIDE_ITEM_CNT" val="3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696"/>
  <p:tag name="KSO_WM_SLIDE_LAYOUT" val="a_b_l"/>
  <p:tag name="KSO_WM_SLIDE_LAYOUT_CNT" val="1_1_1"/>
  <p:tag name="KSO_WM_SLIDE_TYPE" val="contents"/>
  <p:tag name="KSO_WM_SLIDE_SUBTYPE" val="dia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2696_4*i*2"/>
  <p:tag name="KSO_WM_TEMPLATE_CATEGORY" val="custom"/>
  <p:tag name="KSO_WM_TEMPLATE_INDEX" val="20202696"/>
  <p:tag name="KSO_WM_UNIT_LAYERLEVEL" val="1"/>
  <p:tag name="KSO_WM_TAG_VERSION" val="1.0"/>
  <p:tag name="KSO_WM_BEAUTIFY_FLAG" val="#wm#"/>
  <p:tag name="KSO_WM_UNIT_TYPE" val="i"/>
  <p:tag name="KSO_WM_UNIT_INDEX" val="2"/>
  <p:tag name="KSO_WM_UNIT_LINE_FORE_SCHEMECOLOR_INDEX" val="5"/>
  <p:tag name="KSO_WM_UNIT_LINE_FILL_TYPE" val="2"/>
  <p:tag name="KSO_WM_UNIT_USESOURCEFORMAT_APPLY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2696_4*i*3"/>
  <p:tag name="KSO_WM_TEMPLATE_CATEGORY" val="custom"/>
  <p:tag name="KSO_WM_TEMPLATE_INDEX" val="20202696"/>
  <p:tag name="KSO_WM_UNIT_LAYERLEVEL" val="1"/>
  <p:tag name="KSO_WM_TAG_VERSION" val="1.0"/>
  <p:tag name="KSO_WM_BEAUTIFY_FLAG" val="#wm#"/>
  <p:tag name="KSO_WM_UNIT_TYPE" val="i"/>
  <p:tag name="KSO_WM_UNIT_INDEX" val="3"/>
  <p:tag name="KSO_WM_UNIT_LINE_FORE_SCHEMECOLOR_INDEX" val="5"/>
  <p:tag name="KSO_WM_UNIT_LINE_FILL_TYPE" val="2"/>
  <p:tag name="KSO_WM_UNIT_USESOURCEFORMAT_APPLY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2696_4*i*4"/>
  <p:tag name="KSO_WM_TEMPLATE_CATEGORY" val="custom"/>
  <p:tag name="KSO_WM_TEMPLATE_INDEX" val="20202696"/>
  <p:tag name="KSO_WM_UNIT_LAYERLEVEL" val="1"/>
  <p:tag name="KSO_WM_TAG_VERSION" val="1.0"/>
  <p:tag name="KSO_WM_BEAUTIFY_FLAG" val="#wm#"/>
  <p:tag name="KSO_WM_UNIT_TYPE" val="i"/>
  <p:tag name="KSO_WM_UNIT_INDEX" val="4"/>
  <p:tag name="KSO_WM_UNIT_LINE_FORE_SCHEMECOLOR_INDEX" val="13"/>
  <p:tag name="KSO_WM_UNIT_LINE_FILL_TYPE" val="2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2696_4*i*5"/>
  <p:tag name="KSO_WM_TEMPLATE_CATEGORY" val="custom"/>
  <p:tag name="KSO_WM_TEMPLATE_INDEX" val="20202696"/>
  <p:tag name="KSO_WM_UNIT_LAYERLEVEL" val="1"/>
  <p:tag name="KSO_WM_TAG_VERSION" val="1.0"/>
  <p:tag name="KSO_WM_BEAUTIFY_FLAG" val="#wm#"/>
  <p:tag name="KSO_WM_UNIT_TYPE" val="i"/>
  <p:tag name="KSO_WM_UNIT_INDEX" val="5"/>
  <p:tag name="KSO_WM_UNIT_LINE_FORE_SCHEMECOLOR_INDEX" val="13"/>
  <p:tag name="KSO_WM_UNIT_LINE_FILL_TYPE" val="2"/>
  <p:tag name="KSO_WM_UNIT_USESOURCEFORMAT_APPLY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 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696_4*a*1"/>
  <p:tag name="KSO_WM_TEMPLATE_CATEGORY" val="custom"/>
  <p:tag name="KSO_WM_TEMPLATE_INDEX" val="20202696"/>
  <p:tag name="KSO_WM_UNIT_LAYERLEVEL" val="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2696_3*l_h_f*1_3_1"/>
  <p:tag name="KSO_WM_TEMPLATE_CATEGORY" val="custom"/>
  <p:tag name="KSO_WM_TEMPLATE_INDEX" val="20202696"/>
  <p:tag name="KSO_WM_UNIT_LAYERLEVEL" val="1_1_1"/>
  <p:tag name="KSO_WM_TAG_VERSION" val="1.0"/>
  <p:tag name="KSO_WM_BEAUTIFY_FLAG" val="#wm#"/>
  <p:tag name="KSO_WM_UNIT_VALUE" val="14"/>
  <p:tag name="KSO_WM_UNIT_TEXT_FILL_FORE_SCHEMECOLOR_INDEX" val="5"/>
  <p:tag name="KSO_WM_UNIT_TEXT_FILL_TYPE" val="1"/>
  <p:tag name="KSO_WM_UNIT_USESOURCEFORMAT_APPLY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2696_3*l_h_i*1_3_1"/>
  <p:tag name="KSO_WM_TEMPLATE_CATEGORY" val="custom"/>
  <p:tag name="KSO_WM_TEMPLATE_INDEX" val="20202696"/>
  <p:tag name="KSO_WM_UNIT_LAYERLEVEL" val="1_1_1"/>
  <p:tag name="KSO_WM_TAG_VERSION" val="1.0"/>
  <p:tag name="KSO_WM_BEAUTIFY_FLAG" val="#wm#"/>
  <p:tag name="KSO_WM_UNIT_TYPE" val="l_h_i"/>
  <p:tag name="KSO_WM_UNIT_INDEX" val="1_3_1"/>
  <p:tag name="KSO_WM_UNIT_TEXT_FILL_FORE_SCHEMECOLOR_INDEX" val="5"/>
  <p:tag name="KSO_WM_UNIT_TEXT_FILL_TYPE" val="1"/>
  <p:tag name="KSO_WM_UNIT_USESOURCEFORMAT_APPLY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2696_3*l_h_f*1_2_1"/>
  <p:tag name="KSO_WM_TEMPLATE_CATEGORY" val="custom"/>
  <p:tag name="KSO_WM_TEMPLATE_INDEX" val="20202696"/>
  <p:tag name="KSO_WM_UNIT_LAYERLEVEL" val="1_1_1"/>
  <p:tag name="KSO_WM_TAG_VERSION" val="1.0"/>
  <p:tag name="KSO_WM_BEAUTIFY_FLAG" val="#wm#"/>
  <p:tag name="KSO_WM_UNIT_VALUE" val="14"/>
  <p:tag name="KSO_WM_UNIT_TEXT_FILL_FORE_SCHEMECOLOR_INDEX" val="5"/>
  <p:tag name="KSO_WM_UNIT_TEXT_FILL_TYPE" val="1"/>
  <p:tag name="KSO_WM_UNIT_USESOURCEFORMAT_APPLY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2696_3*l_h_i*1_2_1"/>
  <p:tag name="KSO_WM_TEMPLATE_CATEGORY" val="custom"/>
  <p:tag name="KSO_WM_TEMPLATE_INDEX" val="20202696"/>
  <p:tag name="KSO_WM_UNIT_LAYERLEVEL" val="1_1_1"/>
  <p:tag name="KSO_WM_TAG_VERSION" val="1.0"/>
  <p:tag name="KSO_WM_BEAUTIFY_FLAG" val="#wm#"/>
  <p:tag name="KSO_WM_UNIT_TYPE" val="l_h_i"/>
  <p:tag name="KSO_WM_UNIT_INDEX" val="1_2_1"/>
  <p:tag name="KSO_WM_UNIT_TEXT_FILL_FORE_SCHEMECOLOR_INDEX" val="5"/>
  <p:tag name="KSO_WM_UNIT_TEXT_FILL_TYPE" val="1"/>
  <p:tag name="KSO_WM_UNIT_USESOURCEFORMAT_APPLY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696_3*l_h_f*1_1_1"/>
  <p:tag name="KSO_WM_TEMPLATE_CATEGORY" val="custom"/>
  <p:tag name="KSO_WM_TEMPLATE_INDEX" val="20202696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2696_3*l_h_i*1_1_1"/>
  <p:tag name="KSO_WM_TEMPLATE_CATEGORY" val="custom"/>
  <p:tag name="KSO_WM_TEMPLATE_INDEX" val="20202696"/>
  <p:tag name="KSO_WM_UNIT_LAYERLEVEL" val="1_1_1"/>
  <p:tag name="KSO_WM_TAG_VERSION" val="1.0"/>
  <p:tag name="KSO_WM_BEAUTIFY_FLAG" val="#wm#"/>
  <p:tag name="KSO_WM_UNIT_TYPE" val="l_h_i"/>
  <p:tag name="KSO_WM_UNIT_INDEX" val="1_1_1"/>
  <p:tag name="KSO_WM_UNIT_TEXT_FILL_FORE_SCHEMECOLOR_INDEX" val="5"/>
  <p:tag name="KSO_WM_UNIT_TEXT_FILL_TYPE" val="1"/>
  <p:tag name="KSO_WM_UNIT_USESOURCEFORMAT_APPLY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33_3*m_h_i*1_1_3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33_3*m_h_i*1_1_2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9033_3*m_h_i*1_2_3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9033_3*m_h_i*1_2_2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9033_3*m_h_i*1_3_3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9033_3*m_h_i*1_3_2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9033_3*m_h_i*1_1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99033_3*m_h_i*1_4_3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8"/>
  <p:tag name="KSO_WM_UNIT_FILL_TYP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99033_3*m_h_i*1_4_2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8"/>
  <p:tag name="KSO_WM_UNIT_FILL_TYP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9033_3*m_h_i*1_2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9033_3*m_h_i*1_3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99033_3*m_h_i*1_4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9033_3*m_h_a*1_1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TEXT_FILL_FORE_SCHEMECOLOR_INDEX" val="13"/>
  <p:tag name="KSO_WM_UNIT_TEXT_FILL_TYP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99033_3*m_h_a*1_2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TEXT_FILL_FORE_SCHEMECOLOR_INDEX" val="13"/>
  <p:tag name="KSO_WM_UNIT_TEXT_FILL_TYP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9033_3*m_h_a*1_3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199033_3*m_h_a*1_4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LINE_FORE_SCHEMECOLOR_INDEX_BRIGHTNESS" val="0"/>
  <p:tag name="KSO_WM_UNIT_LINE_FORE_SCHEMECOLOR_INDEX" val="5"/>
  <p:tag name="KSO_WM_UNIT_LINE_FILL_TYPE" val="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LINE_FORE_SCHEMECOLOR_INDEX_BRIGHTNESS" val="0.15"/>
  <p:tag name="KSO_WM_UNIT_LINE_FORE_SCHEMECOLOR_INDEX" val="13"/>
  <p:tag name="KSO_WM_UNIT_LINE_FILL_TYPE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LINE_FORE_SCHEMECOLOR_INDEX_BRIGHTNESS" val="0"/>
  <p:tag name="KSO_WM_UNIT_LINE_FORE_SCHEMECOLOR_INDEX" val="5"/>
  <p:tag name="KSO_WM_UNIT_LINE_FILL_TYPE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LINE_FORE_SCHEMECOLOR_INDEX_BRIGHTNESS" val="0.15"/>
  <p:tag name="KSO_WM_UNIT_LINE_FORE_SCHEMECOLOR_INDEX" val="13"/>
  <p:tag name="KSO_WM_UNIT_LINE_FILL_TYPE" val="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LINE_FORE_SCHEMECOLOR_INDEX_BRIGHTNESS" val="0"/>
  <p:tag name="KSO_WM_UNIT_LINE_FORE_SCHEMECOLOR_INDEX" val="5"/>
  <p:tag name="KSO_WM_UNIT_LINE_FILL_TYPE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LINE_FORE_SCHEMECOLOR_INDEX_BRIGHTNESS" val="0.15"/>
  <p:tag name="KSO_WM_UNIT_LINE_FORE_SCHEMECOLOR_INDEX" val="13"/>
  <p:tag name="KSO_WM_UNIT_LINE_FILL_TYPE" val="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LINE_FORE_SCHEMECOLOR_INDEX_BRIGHTNESS" val="0"/>
  <p:tag name="KSO_WM_UNIT_LINE_FORE_SCHEMECOLOR_INDEX" val="5"/>
  <p:tag name="KSO_WM_UNIT_LINE_FILL_TYPE" val="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LINE_FORE_SCHEMECOLOR_INDEX_BRIGHTNESS" val="0.15"/>
  <p:tag name="KSO_WM_UNIT_LINE_FORE_SCHEMECOLOR_INDEX" val="13"/>
  <p:tag name="KSO_WM_UNIT_LINE_FILL_TYP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8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6"/>
  <p:tag name="KSO_WM_TEMPLATE_THUMBS_INDEX" val="1、4、7、8、9、10、11、12、13、14、15、17"/>
  <p:tag name="KSO_WM_TEMPLATE_MASTER_THUMB_INDEX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UNIT_BK_DARK_L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0563C1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003">
      <a:dk1>
        <a:srgbClr val="000000"/>
      </a:dk1>
      <a:lt1>
        <a:srgbClr val="FFFFFF"/>
      </a:lt1>
      <a:dk2>
        <a:srgbClr val="D3E6E7"/>
      </a:dk2>
      <a:lt2>
        <a:srgbClr val="FFFFFF"/>
      </a:lt2>
      <a:accent1>
        <a:srgbClr val="29707C"/>
      </a:accent1>
      <a:accent2>
        <a:srgbClr val="297875"/>
      </a:accent2>
      <a:accent3>
        <a:srgbClr val="2D7B67"/>
      </a:accent3>
      <a:accent4>
        <a:srgbClr val="3F7E55"/>
      </a:accent4>
      <a:accent5>
        <a:srgbClr val="567E41"/>
      </a:accent5>
      <a:accent6>
        <a:srgbClr val="717C3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981</Words>
  <Application>WPS 演示</Application>
  <PresentationFormat>自定义</PresentationFormat>
  <Paragraphs>101</Paragraphs>
  <Slides>19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主题​​</vt:lpstr>
      <vt:lpstr>1_Office 主题​​</vt:lpstr>
      <vt:lpstr>西安高新科技职业学院</vt:lpstr>
      <vt:lpstr>幻灯片 2</vt:lpstr>
      <vt:lpstr>一、总体情况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西安高新科技职业学院</dc:title>
  <dc:creator/>
  <cp:lastModifiedBy>xhtu</cp:lastModifiedBy>
  <cp:revision>50</cp:revision>
  <dcterms:created xsi:type="dcterms:W3CDTF">2019-06-19T02:08:00Z</dcterms:created>
  <dcterms:modified xsi:type="dcterms:W3CDTF">2019-11-27T11:25:26Z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